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8.xml" ContentType="application/vnd.openxmlformats-officedocument.drawingml.chart+xml"/>
  <Override PartName="/ppt/theme/themeOverride8.xml" ContentType="application/vnd.openxmlformats-officedocument.themeOverride+xml"/>
  <Override PartName="/ppt/notesSlides/notesSlide45.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8"/>
  </p:notesMasterIdLst>
  <p:sldIdLst>
    <p:sldId id="258" r:id="rId2"/>
    <p:sldId id="261" r:id="rId3"/>
    <p:sldId id="262" r:id="rId4"/>
    <p:sldId id="263" r:id="rId5"/>
    <p:sldId id="264" r:id="rId6"/>
    <p:sldId id="265" r:id="rId7"/>
    <p:sldId id="266" r:id="rId8"/>
    <p:sldId id="267" r:id="rId9"/>
    <p:sldId id="298" r:id="rId10"/>
    <p:sldId id="299" r:id="rId11"/>
    <p:sldId id="300" r:id="rId12"/>
    <p:sldId id="357" r:id="rId13"/>
    <p:sldId id="302" r:id="rId14"/>
    <p:sldId id="994" r:id="rId15"/>
    <p:sldId id="1009" r:id="rId16"/>
    <p:sldId id="305" r:id="rId17"/>
    <p:sldId id="297" r:id="rId18"/>
    <p:sldId id="996" r:id="rId19"/>
    <p:sldId id="989" r:id="rId20"/>
    <p:sldId id="308" r:id="rId21"/>
    <p:sldId id="309" r:id="rId22"/>
    <p:sldId id="310" r:id="rId23"/>
    <p:sldId id="311" r:id="rId24"/>
    <p:sldId id="312" r:id="rId25"/>
    <p:sldId id="313" r:id="rId26"/>
    <p:sldId id="314" r:id="rId27"/>
    <p:sldId id="998" r:id="rId28"/>
    <p:sldId id="999" r:id="rId29"/>
    <p:sldId id="1003" r:id="rId30"/>
    <p:sldId id="316" r:id="rId31"/>
    <p:sldId id="1004" r:id="rId32"/>
    <p:sldId id="1005" r:id="rId33"/>
    <p:sldId id="1006" r:id="rId34"/>
    <p:sldId id="1007" r:id="rId35"/>
    <p:sldId id="1008" r:id="rId36"/>
    <p:sldId id="320" r:id="rId37"/>
    <p:sldId id="322" r:id="rId38"/>
    <p:sldId id="323" r:id="rId39"/>
    <p:sldId id="321" r:id="rId40"/>
    <p:sldId id="324" r:id="rId41"/>
    <p:sldId id="325" r:id="rId42"/>
    <p:sldId id="1001" r:id="rId43"/>
    <p:sldId id="326" r:id="rId44"/>
    <p:sldId id="327" r:id="rId45"/>
    <p:sldId id="328" r:id="rId46"/>
    <p:sldId id="277"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F1C3B91F-609D-4EC8-8DBA-0BC5FD7D1E0F}">
          <p14:sldIdLst>
            <p14:sldId id="258"/>
            <p14:sldId id="261"/>
            <p14:sldId id="262"/>
            <p14:sldId id="263"/>
            <p14:sldId id="264"/>
            <p14:sldId id="265"/>
            <p14:sldId id="266"/>
            <p14:sldId id="267"/>
            <p14:sldId id="298"/>
            <p14:sldId id="299"/>
            <p14:sldId id="300"/>
            <p14:sldId id="357"/>
            <p14:sldId id="302"/>
            <p14:sldId id="994"/>
            <p14:sldId id="1009"/>
            <p14:sldId id="305"/>
            <p14:sldId id="297"/>
            <p14:sldId id="996"/>
            <p14:sldId id="989"/>
            <p14:sldId id="308"/>
            <p14:sldId id="309"/>
            <p14:sldId id="310"/>
            <p14:sldId id="311"/>
            <p14:sldId id="312"/>
            <p14:sldId id="313"/>
            <p14:sldId id="314"/>
            <p14:sldId id="998"/>
            <p14:sldId id="999"/>
            <p14:sldId id="1003"/>
            <p14:sldId id="316"/>
            <p14:sldId id="1004"/>
            <p14:sldId id="1005"/>
            <p14:sldId id="1006"/>
            <p14:sldId id="1007"/>
            <p14:sldId id="1008"/>
            <p14:sldId id="320"/>
            <p14:sldId id="322"/>
            <p14:sldId id="323"/>
            <p14:sldId id="321"/>
            <p14:sldId id="324"/>
          </p14:sldIdLst>
        </p14:section>
        <p14:section name="Section sans titre" id="{EC2940E2-3997-4092-8042-D910FFA7B2E4}">
          <p14:sldIdLst>
            <p14:sldId id="325"/>
            <p14:sldId id="1001"/>
            <p14:sldId id="326"/>
            <p14:sldId id="327"/>
            <p14:sldId id="328"/>
            <p14:sldId id="27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ne Goldin" initials="LG" lastIdx="41" clrIdx="0">
    <p:extLst>
      <p:ext uri="{19B8F6BF-5375-455C-9EA6-DF929625EA0E}">
        <p15:presenceInfo xmlns:p15="http://schemas.microsoft.com/office/powerpoint/2012/main" userId="S-1-5-21-789646760-378479060-1264475144-1163" providerId="AD"/>
      </p:ext>
    </p:extLst>
  </p:cmAuthor>
  <p:cmAuthor id="2" name="George Honos" initials="GH" lastIdx="17" clrIdx="1">
    <p:extLst>
      <p:ext uri="{19B8F6BF-5375-455C-9EA6-DF929625EA0E}">
        <p15:presenceInfo xmlns:p15="http://schemas.microsoft.com/office/powerpoint/2012/main" userId="George Honos" providerId="None"/>
      </p:ext>
    </p:extLst>
  </p:cmAuthor>
  <p:cmAuthor id="3" name="Microsoft Office User" initials="MOU" lastIdx="1"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5B6"/>
    <a:srgbClr val="002060"/>
    <a:srgbClr val="404040"/>
    <a:srgbClr val="494748"/>
    <a:srgbClr val="426C9F"/>
    <a:srgbClr val="0039AC"/>
    <a:srgbClr val="3F7FFF"/>
    <a:srgbClr val="183059"/>
    <a:srgbClr val="DFEBF7"/>
    <a:srgbClr val="97B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39" autoAdjust="0"/>
    <p:restoredTop sz="62696" autoAdjust="0"/>
  </p:normalViewPr>
  <p:slideViewPr>
    <p:cSldViewPr snapToGrid="0">
      <p:cViewPr varScale="1">
        <p:scale>
          <a:sx n="53" d="100"/>
          <a:sy n="53" d="100"/>
        </p:scale>
        <p:origin x="2352" y="26"/>
      </p:cViewPr>
      <p:guideLst>
        <p:guide orient="horz" pos="2160"/>
        <p:guide pos="2880"/>
      </p:guideLst>
    </p:cSldViewPr>
  </p:slideViewPr>
  <p:outlineViewPr>
    <p:cViewPr>
      <p:scale>
        <a:sx n="33" d="100"/>
        <a:sy n="33" d="100"/>
      </p:scale>
      <p:origin x="0" y="-10704"/>
    </p:cViewPr>
  </p:outlineViewPr>
  <p:notesTextViewPr>
    <p:cViewPr>
      <p:scale>
        <a:sx n="1" d="1"/>
        <a:sy n="1" d="1"/>
      </p:scale>
      <p:origin x="0" y="0"/>
    </p:cViewPr>
  </p:notesTextViewPr>
  <p:sorterViewPr>
    <p:cViewPr varScale="1">
      <p:scale>
        <a:sx n="100" d="100"/>
        <a:sy n="100" d="100"/>
      </p:scale>
      <p:origin x="0" y="-200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effectLst/>
          </c:spPr>
          <c:dPt>
            <c:idx val="0"/>
            <c:bubble3D val="0"/>
            <c:spPr>
              <a:solidFill>
                <a:schemeClr val="accent6"/>
              </a:solidFill>
              <a:effectLst/>
            </c:spPr>
            <c:extLst>
              <c:ext xmlns:c16="http://schemas.microsoft.com/office/drawing/2014/chart" uri="{C3380CC4-5D6E-409C-BE32-E72D297353CC}">
                <c16:uniqueId val="{00000001-5DDA-43D4-8AAA-D8C3D2C6BA1D}"/>
              </c:ext>
            </c:extLst>
          </c:dPt>
          <c:dPt>
            <c:idx val="1"/>
            <c:bubble3D val="0"/>
            <c:spPr>
              <a:solidFill>
                <a:schemeClr val="accent2"/>
              </a:solidFill>
              <a:effectLst/>
            </c:spPr>
            <c:extLst>
              <c:ext xmlns:c16="http://schemas.microsoft.com/office/drawing/2014/chart" uri="{C3380CC4-5D6E-409C-BE32-E72D297353CC}">
                <c16:uniqueId val="{00000003-5DDA-43D4-8AAA-D8C3D2C6BA1D}"/>
              </c:ext>
            </c:extLst>
          </c:dPt>
          <c:dPt>
            <c:idx val="2"/>
            <c:bubble3D val="0"/>
            <c:spPr>
              <a:solidFill>
                <a:srgbClr val="C00000"/>
              </a:solidFill>
              <a:effectLst/>
            </c:spPr>
            <c:extLst>
              <c:ext xmlns:c16="http://schemas.microsoft.com/office/drawing/2014/chart" uri="{C3380CC4-5D6E-409C-BE32-E72D297353CC}">
                <c16:uniqueId val="{00000005-5DDA-43D4-8AAA-D8C3D2C6BA1D}"/>
              </c:ext>
            </c:extLst>
          </c:dPt>
          <c:dLbls>
            <c:spPr>
              <a:noFill/>
              <a:ln>
                <a:noFill/>
              </a:ln>
              <a:effectLst/>
            </c:spPr>
            <c:txPr>
              <a:bodyPr wrap="square" lIns="38100" tIns="19050" rIns="38100" bIns="19050" anchor="ctr">
                <a:spAutoFit/>
              </a:bodyPr>
              <a:lstStyle/>
              <a:p>
                <a:pPr>
                  <a:defRPr sz="11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0-1</c:v>
                </c:pt>
                <c:pt idx="1">
                  <c:v>2</c:v>
                </c:pt>
                <c:pt idx="2">
                  <c:v>3-6</c:v>
                </c:pt>
              </c:strCache>
            </c:strRef>
          </c:cat>
          <c:val>
            <c:numRef>
              <c:f>Sheet1!$B$2:$B$4</c:f>
              <c:numCache>
                <c:formatCode>0%</c:formatCode>
                <c:ptCount val="3"/>
                <c:pt idx="0">
                  <c:v>0.32</c:v>
                </c:pt>
                <c:pt idx="1">
                  <c:v>0.35</c:v>
                </c:pt>
                <c:pt idx="2">
                  <c:v>0.33</c:v>
                </c:pt>
              </c:numCache>
            </c:numRef>
          </c:val>
          <c:extLst>
            <c:ext xmlns:c16="http://schemas.microsoft.com/office/drawing/2014/chart" uri="{C3380CC4-5D6E-409C-BE32-E72D297353CC}">
              <c16:uniqueId val="{00000006-5DDA-43D4-8AAA-D8C3D2C6BA1D}"/>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solidFill>
              <a:schemeClr val="accent2"/>
            </a:solidFill>
            <a:effectLst/>
          </c:spPr>
          <c:dPt>
            <c:idx val="2"/>
            <c:bubble3D val="0"/>
            <c:spPr>
              <a:solidFill>
                <a:srgbClr val="C00000"/>
              </a:solidFill>
              <a:effectLst/>
            </c:spPr>
            <c:extLst>
              <c:ext xmlns:c16="http://schemas.microsoft.com/office/drawing/2014/chart" uri="{C3380CC4-5D6E-409C-BE32-E72D297353CC}">
                <c16:uniqueId val="{00000001-DCDE-4500-85EC-A1F196F96F38}"/>
              </c:ext>
            </c:extLst>
          </c:dPt>
          <c:dLbls>
            <c:dLbl>
              <c:idx val="0"/>
              <c:delete val="1"/>
              <c:extLst>
                <c:ext xmlns:c15="http://schemas.microsoft.com/office/drawing/2012/chart" uri="{CE6537A1-D6FC-4f65-9D91-7224C49458BB}"/>
                <c:ext xmlns:c16="http://schemas.microsoft.com/office/drawing/2014/chart" uri="{C3380CC4-5D6E-409C-BE32-E72D297353CC}">
                  <c16:uniqueId val="{00000002-DCDE-4500-85EC-A1F196F96F38}"/>
                </c:ext>
              </c:extLst>
            </c:dLbl>
            <c:spPr>
              <a:noFill/>
              <a:ln>
                <a:noFill/>
              </a:ln>
              <a:effectLst/>
            </c:spPr>
            <c:txPr>
              <a:bodyPr wrap="square" lIns="38100" tIns="19050" rIns="38100" bIns="19050" anchor="ctr">
                <a:spAutoFit/>
              </a:bodyPr>
              <a:lstStyle/>
              <a:p>
                <a:pPr>
                  <a:defRPr sz="11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0-1</c:v>
                </c:pt>
                <c:pt idx="1">
                  <c:v>2</c:v>
                </c:pt>
                <c:pt idx="2">
                  <c:v>3-6</c:v>
                </c:pt>
              </c:strCache>
            </c:strRef>
          </c:cat>
          <c:val>
            <c:numRef>
              <c:f>Sheet1!$B$2:$B$4</c:f>
              <c:numCache>
                <c:formatCode>0%</c:formatCode>
                <c:ptCount val="3"/>
                <c:pt idx="0">
                  <c:v>0</c:v>
                </c:pt>
                <c:pt idx="1">
                  <c:v>0.13</c:v>
                </c:pt>
                <c:pt idx="2">
                  <c:v>0.87</c:v>
                </c:pt>
              </c:numCache>
            </c:numRef>
          </c:val>
          <c:extLst>
            <c:ext xmlns:c16="http://schemas.microsoft.com/office/drawing/2014/chart" uri="{C3380CC4-5D6E-409C-BE32-E72D297353CC}">
              <c16:uniqueId val="{00000003-DCDE-4500-85EC-A1F196F96F38}"/>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effectLst/>
          </c:spPr>
          <c:dPt>
            <c:idx val="0"/>
            <c:bubble3D val="0"/>
            <c:spPr>
              <a:solidFill>
                <a:schemeClr val="accent6"/>
              </a:solidFill>
              <a:effectLst/>
            </c:spPr>
            <c:extLst>
              <c:ext xmlns:c16="http://schemas.microsoft.com/office/drawing/2014/chart" uri="{C3380CC4-5D6E-409C-BE32-E72D297353CC}">
                <c16:uniqueId val="{00000001-5C2F-4946-9CF4-7BC620634B34}"/>
              </c:ext>
            </c:extLst>
          </c:dPt>
          <c:dPt>
            <c:idx val="1"/>
            <c:bubble3D val="0"/>
            <c:spPr>
              <a:solidFill>
                <a:schemeClr val="accent2"/>
              </a:solidFill>
              <a:effectLst/>
            </c:spPr>
            <c:extLst>
              <c:ext xmlns:c16="http://schemas.microsoft.com/office/drawing/2014/chart" uri="{C3380CC4-5D6E-409C-BE32-E72D297353CC}">
                <c16:uniqueId val="{00000003-5C2F-4946-9CF4-7BC620634B34}"/>
              </c:ext>
            </c:extLst>
          </c:dPt>
          <c:dPt>
            <c:idx val="2"/>
            <c:bubble3D val="0"/>
            <c:spPr>
              <a:solidFill>
                <a:srgbClr val="C00000"/>
              </a:solidFill>
              <a:effectLst/>
            </c:spPr>
            <c:extLst>
              <c:ext xmlns:c16="http://schemas.microsoft.com/office/drawing/2014/chart" uri="{C3380CC4-5D6E-409C-BE32-E72D297353CC}">
                <c16:uniqueId val="{00000005-5C2F-4946-9CF4-7BC620634B34}"/>
              </c:ext>
            </c:extLst>
          </c:dPt>
          <c:dLbls>
            <c:spPr>
              <a:noFill/>
              <a:ln>
                <a:noFill/>
              </a:ln>
              <a:effectLst/>
            </c:spPr>
            <c:txPr>
              <a:bodyPr wrap="square" lIns="38100" tIns="19050" rIns="38100" bIns="19050" anchor="ctr">
                <a:spAutoFit/>
              </a:bodyPr>
              <a:lstStyle/>
              <a:p>
                <a:pPr>
                  <a:defRPr sz="11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0-1</c:v>
                </c:pt>
                <c:pt idx="1">
                  <c:v>2</c:v>
                </c:pt>
                <c:pt idx="2">
                  <c:v>3-6</c:v>
                </c:pt>
              </c:strCache>
            </c:strRef>
          </c:cat>
          <c:val>
            <c:numRef>
              <c:f>Sheet1!$B$2:$B$4</c:f>
              <c:numCache>
                <c:formatCode>0%</c:formatCode>
                <c:ptCount val="3"/>
                <c:pt idx="0">
                  <c:v>0.34</c:v>
                </c:pt>
                <c:pt idx="1">
                  <c:v>0.36</c:v>
                </c:pt>
                <c:pt idx="2">
                  <c:v>0.3</c:v>
                </c:pt>
              </c:numCache>
            </c:numRef>
          </c:val>
          <c:extLst>
            <c:ext xmlns:c16="http://schemas.microsoft.com/office/drawing/2014/chart" uri="{C3380CC4-5D6E-409C-BE32-E72D297353CC}">
              <c16:uniqueId val="{00000006-5C2F-4946-9CF4-7BC620634B34}"/>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effectLst/>
          </c:spPr>
          <c:dPt>
            <c:idx val="0"/>
            <c:bubble3D val="0"/>
            <c:spPr>
              <a:solidFill>
                <a:schemeClr val="accent6"/>
              </a:solidFill>
              <a:effectLst/>
            </c:spPr>
            <c:extLst>
              <c:ext xmlns:c16="http://schemas.microsoft.com/office/drawing/2014/chart" uri="{C3380CC4-5D6E-409C-BE32-E72D297353CC}">
                <c16:uniqueId val="{00000001-3923-407A-A3D3-EC8203B24BCF}"/>
              </c:ext>
            </c:extLst>
          </c:dPt>
          <c:dPt>
            <c:idx val="1"/>
            <c:bubble3D val="0"/>
            <c:spPr>
              <a:solidFill>
                <a:schemeClr val="accent2"/>
              </a:solidFill>
              <a:effectLst/>
            </c:spPr>
            <c:extLst>
              <c:ext xmlns:c16="http://schemas.microsoft.com/office/drawing/2014/chart" uri="{C3380CC4-5D6E-409C-BE32-E72D297353CC}">
                <c16:uniqueId val="{00000003-3923-407A-A3D3-EC8203B24BCF}"/>
              </c:ext>
            </c:extLst>
          </c:dPt>
          <c:dPt>
            <c:idx val="2"/>
            <c:bubble3D val="0"/>
            <c:spPr>
              <a:solidFill>
                <a:srgbClr val="C00000"/>
              </a:solidFill>
              <a:effectLst/>
            </c:spPr>
            <c:extLst>
              <c:ext xmlns:c16="http://schemas.microsoft.com/office/drawing/2014/chart" uri="{C3380CC4-5D6E-409C-BE32-E72D297353CC}">
                <c16:uniqueId val="{00000005-3923-407A-A3D3-EC8203B24BCF}"/>
              </c:ext>
            </c:extLst>
          </c:dPt>
          <c:dLbls>
            <c:dLbl>
              <c:idx val="0"/>
              <c:delete val="1"/>
              <c:extLst>
                <c:ext xmlns:c15="http://schemas.microsoft.com/office/drawing/2012/chart" uri="{CE6537A1-D6FC-4f65-9D91-7224C49458BB}"/>
                <c:ext xmlns:c16="http://schemas.microsoft.com/office/drawing/2014/chart" uri="{C3380CC4-5D6E-409C-BE32-E72D297353CC}">
                  <c16:uniqueId val="{00000001-3923-407A-A3D3-EC8203B24BCF}"/>
                </c:ext>
              </c:extLst>
            </c:dLbl>
            <c:spPr>
              <a:noFill/>
              <a:ln>
                <a:noFill/>
              </a:ln>
              <a:effectLst/>
            </c:spPr>
            <c:txPr>
              <a:bodyPr wrap="square" lIns="38100" tIns="19050" rIns="38100" bIns="19050" anchor="ctr">
                <a:spAutoFit/>
              </a:bodyPr>
              <a:lstStyle/>
              <a:p>
                <a:pPr>
                  <a:defRPr sz="11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0-1</c:v>
                </c:pt>
                <c:pt idx="1">
                  <c:v>2</c:v>
                </c:pt>
                <c:pt idx="2">
                  <c:v>3-6</c:v>
                </c:pt>
              </c:strCache>
            </c:strRef>
          </c:cat>
          <c:val>
            <c:numRef>
              <c:f>Sheet1!$B$2:$B$4</c:f>
              <c:numCache>
                <c:formatCode>0%</c:formatCode>
                <c:ptCount val="3"/>
                <c:pt idx="0">
                  <c:v>0</c:v>
                </c:pt>
                <c:pt idx="1">
                  <c:v>0.47</c:v>
                </c:pt>
                <c:pt idx="2">
                  <c:v>0.53</c:v>
                </c:pt>
              </c:numCache>
            </c:numRef>
          </c:val>
          <c:extLst>
            <c:ext xmlns:c16="http://schemas.microsoft.com/office/drawing/2014/chart" uri="{C3380CC4-5D6E-409C-BE32-E72D297353CC}">
              <c16:uniqueId val="{00000006-3923-407A-A3D3-EC8203B24BCF}"/>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798534587574372"/>
          <c:y val="2.379804683595386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extLst>
              <c:ext xmlns:c16="http://schemas.microsoft.com/office/drawing/2014/chart" uri="{C3380CC4-5D6E-409C-BE32-E72D297353CC}">
                <c16:uniqueId val="{00000001-1342-46E2-B123-BC48812B9C79}"/>
              </c:ext>
            </c:extLst>
          </c:dPt>
          <c:dPt>
            <c:idx val="1"/>
            <c:bubble3D val="0"/>
            <c:spPr>
              <a:solidFill>
                <a:srgbClr val="FF6161"/>
              </a:solidFill>
              <a:effectLst/>
            </c:spPr>
            <c:extLst>
              <c:ext xmlns:c16="http://schemas.microsoft.com/office/drawing/2014/chart" uri="{C3380CC4-5D6E-409C-BE32-E72D297353CC}">
                <c16:uniqueId val="{00000003-1342-46E2-B123-BC48812B9C79}"/>
              </c:ext>
            </c:extLst>
          </c:dPt>
          <c:dPt>
            <c:idx val="2"/>
            <c:bubble3D val="0"/>
            <c:spPr>
              <a:solidFill>
                <a:srgbClr val="8AE072"/>
              </a:solidFill>
              <a:effectLst/>
            </c:spPr>
            <c:extLst>
              <c:ext xmlns:c16="http://schemas.microsoft.com/office/drawing/2014/chart" uri="{C3380CC4-5D6E-409C-BE32-E72D297353CC}">
                <c16:uniqueId val="{00000005-1342-46E2-B123-BC48812B9C79}"/>
              </c:ext>
            </c:extLst>
          </c:dPt>
          <c:dLbls>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5 mg BID </c:v>
                </c:pt>
                <c:pt idx="1">
                  <c:v>2.5 mg BID en désaccord</c:v>
                </c:pt>
                <c:pt idx="2">
                  <c:v>2.5 mg BID en accord</c:v>
                </c:pt>
              </c:strCache>
            </c:strRef>
          </c:cat>
          <c:val>
            <c:numRef>
              <c:f>Sheet1!$B$2:$B$4</c:f>
              <c:numCache>
                <c:formatCode>0%</c:formatCode>
                <c:ptCount val="3"/>
                <c:pt idx="0">
                  <c:v>0.77</c:v>
                </c:pt>
                <c:pt idx="1">
                  <c:v>0.13</c:v>
                </c:pt>
                <c:pt idx="2">
                  <c:v>0.1</c:v>
                </c:pt>
              </c:numCache>
            </c:numRef>
          </c:val>
          <c:extLst>
            <c:ext xmlns:c16="http://schemas.microsoft.com/office/drawing/2014/chart" uri="{C3380CC4-5D6E-409C-BE32-E72D297353CC}">
              <c16:uniqueId val="{00000006-1342-46E2-B123-BC48812B9C79}"/>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6810732021533"/>
          <c:y val="2.379804683595393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extLst>
              <c:ext xmlns:c16="http://schemas.microsoft.com/office/drawing/2014/chart" uri="{C3380CC4-5D6E-409C-BE32-E72D297353CC}">
                <c16:uniqueId val="{00000001-1342-46E2-B123-BC48812B9C79}"/>
              </c:ext>
            </c:extLst>
          </c:dPt>
          <c:dPt>
            <c:idx val="1"/>
            <c:bubble3D val="0"/>
            <c:spPr>
              <a:solidFill>
                <a:srgbClr val="FF6161"/>
              </a:solidFill>
              <a:effectLst/>
            </c:spPr>
            <c:extLst>
              <c:ext xmlns:c16="http://schemas.microsoft.com/office/drawing/2014/chart" uri="{C3380CC4-5D6E-409C-BE32-E72D297353CC}">
                <c16:uniqueId val="{00000003-1342-46E2-B123-BC48812B9C79}"/>
              </c:ext>
            </c:extLst>
          </c:dPt>
          <c:dPt>
            <c:idx val="2"/>
            <c:bubble3D val="0"/>
            <c:spPr>
              <a:solidFill>
                <a:srgbClr val="8AE072"/>
              </a:solidFill>
              <a:effectLst/>
            </c:spPr>
            <c:extLst>
              <c:ext xmlns:c16="http://schemas.microsoft.com/office/drawing/2014/chart" uri="{C3380CC4-5D6E-409C-BE32-E72D297353CC}">
                <c16:uniqueId val="{00000005-1342-46E2-B123-BC48812B9C79}"/>
              </c:ext>
            </c:extLst>
          </c:dPt>
          <c:dLbls>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150 mg BID</c:v>
                </c:pt>
                <c:pt idx="1">
                  <c:v>110 mg BID en désaccord</c:v>
                </c:pt>
                <c:pt idx="2">
                  <c:v>110 mg BID en accord</c:v>
                </c:pt>
              </c:strCache>
            </c:strRef>
          </c:cat>
          <c:val>
            <c:numRef>
              <c:f>Sheet1!$B$2:$B$4</c:f>
              <c:numCache>
                <c:formatCode>0%</c:formatCode>
                <c:ptCount val="3"/>
                <c:pt idx="0">
                  <c:v>0.61</c:v>
                </c:pt>
                <c:pt idx="1">
                  <c:v>0.04</c:v>
                </c:pt>
                <c:pt idx="2">
                  <c:v>0.34</c:v>
                </c:pt>
              </c:numCache>
            </c:numRef>
          </c:val>
          <c:extLst>
            <c:ext xmlns:c16="http://schemas.microsoft.com/office/drawing/2014/chart" uri="{C3380CC4-5D6E-409C-BE32-E72D297353CC}">
              <c16:uniqueId val="{00000006-1342-46E2-B123-BC48812B9C79}"/>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798534587574372"/>
          <c:y val="2.379804683595386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extLst>
              <c:ext xmlns:c16="http://schemas.microsoft.com/office/drawing/2014/chart" uri="{C3380CC4-5D6E-409C-BE32-E72D297353CC}">
                <c16:uniqueId val="{00000000-2872-4766-961F-DFF8686D472B}"/>
              </c:ext>
            </c:extLst>
          </c:dPt>
          <c:dPt>
            <c:idx val="1"/>
            <c:bubble3D val="0"/>
            <c:spPr>
              <a:solidFill>
                <a:srgbClr val="FF6161"/>
              </a:solidFill>
              <a:effectLst/>
            </c:spPr>
            <c:extLst>
              <c:ext xmlns:c16="http://schemas.microsoft.com/office/drawing/2014/chart" uri="{C3380CC4-5D6E-409C-BE32-E72D297353CC}">
                <c16:uniqueId val="{00000002-2872-4766-961F-DFF8686D472B}"/>
              </c:ext>
            </c:extLst>
          </c:dPt>
          <c:dPt>
            <c:idx val="2"/>
            <c:bubble3D val="0"/>
            <c:spPr>
              <a:solidFill>
                <a:srgbClr val="8AE072"/>
              </a:solidFill>
              <a:effectLst/>
            </c:spPr>
            <c:extLst>
              <c:ext xmlns:c16="http://schemas.microsoft.com/office/drawing/2014/chart" uri="{C3380CC4-5D6E-409C-BE32-E72D297353CC}">
                <c16:uniqueId val="{00000004-2872-4766-961F-DFF8686D472B}"/>
              </c:ext>
            </c:extLst>
          </c:dPt>
          <c:dLbls>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20 mg OD</c:v>
                </c:pt>
                <c:pt idx="1">
                  <c:v>15 mg OD en désaccord</c:v>
                </c:pt>
                <c:pt idx="2">
                  <c:v>15 mg OD en accord</c:v>
                </c:pt>
              </c:strCache>
            </c:strRef>
          </c:cat>
          <c:val>
            <c:numRef>
              <c:f>Sheet1!$B$2:$B$4</c:f>
              <c:numCache>
                <c:formatCode>0%</c:formatCode>
                <c:ptCount val="3"/>
                <c:pt idx="0">
                  <c:v>0.83</c:v>
                </c:pt>
                <c:pt idx="1">
                  <c:v>0.08</c:v>
                </c:pt>
                <c:pt idx="2">
                  <c:v>0.1</c:v>
                </c:pt>
              </c:numCache>
            </c:numRef>
          </c:val>
          <c:extLst>
            <c:ext xmlns:c16="http://schemas.microsoft.com/office/drawing/2014/chart" uri="{C3380CC4-5D6E-409C-BE32-E72D297353CC}">
              <c16:uniqueId val="{00000005-2872-4766-961F-DFF8686D472B}"/>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Sheet1!$B$1</c:f>
              <c:strCache>
                <c:ptCount val="1"/>
                <c:pt idx="0">
                  <c:v>Y-Values</c:v>
                </c:pt>
              </c:strCache>
            </c:strRef>
          </c:tx>
          <c:spPr>
            <a:ln w="28575">
              <a:noFill/>
            </a:ln>
          </c:spPr>
          <c:marker>
            <c:symbol val="diamond"/>
            <c:size val="14"/>
            <c:spPr>
              <a:solidFill>
                <a:srgbClr val="00B0F0"/>
              </a:solidFill>
            </c:spPr>
          </c:marker>
          <c:errBars>
            <c:errDir val="x"/>
            <c:errBarType val="both"/>
            <c:errValType val="cust"/>
            <c:noEndCap val="0"/>
            <c:plus>
              <c:numRef>
                <c:f>Sheet1!$D$2:$D$8</c:f>
                <c:numCache>
                  <c:formatCode>General</c:formatCode>
                  <c:ptCount val="7"/>
                  <c:pt idx="0">
                    <c:v>0.13600000000000001</c:v>
                  </c:pt>
                  <c:pt idx="1">
                    <c:v>0.14000000000000001</c:v>
                  </c:pt>
                  <c:pt idx="2">
                    <c:v>8.8999999999999996E-2</c:v>
                  </c:pt>
                  <c:pt idx="3">
                    <c:v>6.0999999999999902E-2</c:v>
                  </c:pt>
                  <c:pt idx="4">
                    <c:v>7.1999999999999995E-2</c:v>
                  </c:pt>
                  <c:pt idx="5">
                    <c:v>6.7999999999999797E-2</c:v>
                  </c:pt>
                  <c:pt idx="6">
                    <c:v>0.16700000000000001</c:v>
                  </c:pt>
                </c:numCache>
              </c:numRef>
            </c:plus>
            <c:minus>
              <c:numRef>
                <c:f>Sheet1!$C$2:$C$8</c:f>
                <c:numCache>
                  <c:formatCode>General</c:formatCode>
                  <c:ptCount val="7"/>
                  <c:pt idx="0">
                    <c:v>0.124</c:v>
                  </c:pt>
                  <c:pt idx="1">
                    <c:v>0.128</c:v>
                  </c:pt>
                  <c:pt idx="2">
                    <c:v>8.2000000000000101E-2</c:v>
                  </c:pt>
                  <c:pt idx="3">
                    <c:v>5.7000000000000099E-2</c:v>
                  </c:pt>
                  <c:pt idx="4">
                    <c:v>6.6999999999999907E-2</c:v>
                  </c:pt>
                  <c:pt idx="5">
                    <c:v>6.3000000000000098E-2</c:v>
                  </c:pt>
                  <c:pt idx="6">
                    <c:v>0.14499999999999999</c:v>
                  </c:pt>
                </c:numCache>
              </c:numRef>
            </c:minus>
          </c:errBars>
          <c:xVal>
            <c:numRef>
              <c:f>Sheet1!$A$2:$A$8</c:f>
              <c:numCache>
                <c:formatCode>General</c:formatCode>
                <c:ptCount val="7"/>
                <c:pt idx="0">
                  <c:v>1.3580000000000001</c:v>
                </c:pt>
                <c:pt idx="1">
                  <c:v>1.413</c:v>
                </c:pt>
                <c:pt idx="2">
                  <c:v>1.0880000000000001</c:v>
                </c:pt>
                <c:pt idx="3">
                  <c:v>0.89300000000000002</c:v>
                </c:pt>
                <c:pt idx="4">
                  <c:v>0.999</c:v>
                </c:pt>
                <c:pt idx="5">
                  <c:v>0.93500000000000005</c:v>
                </c:pt>
                <c:pt idx="6">
                  <c:v>1.0940000000000001</c:v>
                </c:pt>
              </c:numCache>
            </c:numRef>
          </c:xVal>
          <c:yVal>
            <c:numRef>
              <c:f>Sheet1!$B$2:$B$8</c:f>
              <c:numCache>
                <c:formatCode>General</c:formatCode>
                <c:ptCount val="7"/>
                <c:pt idx="0">
                  <c:v>7</c:v>
                </c:pt>
                <c:pt idx="1">
                  <c:v>6</c:v>
                </c:pt>
                <c:pt idx="2">
                  <c:v>5</c:v>
                </c:pt>
                <c:pt idx="3">
                  <c:v>4</c:v>
                </c:pt>
                <c:pt idx="4">
                  <c:v>3</c:v>
                </c:pt>
                <c:pt idx="5">
                  <c:v>2</c:v>
                </c:pt>
                <c:pt idx="6">
                  <c:v>1</c:v>
                </c:pt>
              </c:numCache>
            </c:numRef>
          </c:yVal>
          <c:smooth val="0"/>
          <c:extLst>
            <c:ext xmlns:c16="http://schemas.microsoft.com/office/drawing/2014/chart" uri="{C3380CC4-5D6E-409C-BE32-E72D297353CC}">
              <c16:uniqueId val="{00000000-3EAA-4FA8-B05E-72C98040EC44}"/>
            </c:ext>
          </c:extLst>
        </c:ser>
        <c:dLbls>
          <c:showLegendKey val="0"/>
          <c:showVal val="0"/>
          <c:showCatName val="0"/>
          <c:showSerName val="0"/>
          <c:showPercent val="0"/>
          <c:showBubbleSize val="0"/>
        </c:dLbls>
        <c:axId val="180519488"/>
        <c:axId val="180520064"/>
      </c:scatterChart>
      <c:valAx>
        <c:axId val="180519488"/>
        <c:scaling>
          <c:orientation val="minMax"/>
          <c:max val="1.6"/>
          <c:min val="0.8"/>
        </c:scaling>
        <c:delete val="0"/>
        <c:axPos val="b"/>
        <c:numFmt formatCode="General" sourceLinked="1"/>
        <c:majorTickMark val="out"/>
        <c:minorTickMark val="none"/>
        <c:tickLblPos val="nextTo"/>
        <c:txPr>
          <a:bodyPr/>
          <a:lstStyle/>
          <a:p>
            <a:pPr>
              <a:defRPr sz="1200" b="1">
                <a:latin typeface="Arial Narrow" panose="020B0606020202030204" pitchFamily="34" charset="0"/>
              </a:defRPr>
            </a:pPr>
            <a:endParaRPr lang="en-US"/>
          </a:p>
        </c:txPr>
        <c:crossAx val="180520064"/>
        <c:crosses val="autoZero"/>
        <c:crossBetween val="midCat"/>
        <c:majorUnit val="0.2"/>
        <c:minorUnit val="0.1"/>
      </c:valAx>
      <c:valAx>
        <c:axId val="180520064"/>
        <c:scaling>
          <c:orientation val="minMax"/>
        </c:scaling>
        <c:delete val="1"/>
        <c:axPos val="l"/>
        <c:numFmt formatCode="General" sourceLinked="1"/>
        <c:majorTickMark val="out"/>
        <c:minorTickMark val="none"/>
        <c:tickLblPos val="nextTo"/>
        <c:crossAx val="180519488"/>
        <c:crosses val="autoZero"/>
        <c:crossBetween val="midCat"/>
      </c:valAx>
      <c:spPr>
        <a:noFill/>
        <a:ln w="25400">
          <a:noFill/>
        </a:ln>
      </c:spPr>
    </c:plotArea>
    <c:plotVisOnly val="1"/>
    <c:dispBlanksAs val="gap"/>
    <c:showDLblsOverMax val="0"/>
  </c:chart>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tx>
            <c:strRef>
              <c:f>Sheet1!$B$1</c:f>
              <c:strCache>
                <c:ptCount val="1"/>
                <c:pt idx="0">
                  <c:v>Series 1</c:v>
                </c:pt>
              </c:strCache>
            </c:strRef>
          </c:tx>
          <c:invertIfNegative val="0"/>
          <c:dPt>
            <c:idx val="0"/>
            <c:invertIfNegative val="0"/>
            <c:bubble3D val="0"/>
            <c:spPr>
              <a:solidFill>
                <a:srgbClr val="1B1A5A"/>
              </a:solidFill>
              <a:ln>
                <a:solidFill>
                  <a:sysClr val="window" lastClr="FFFFFF"/>
                </a:solidFill>
              </a:ln>
            </c:spPr>
            <c:extLst>
              <c:ext xmlns:c16="http://schemas.microsoft.com/office/drawing/2014/chart" uri="{C3380CC4-5D6E-409C-BE32-E72D297353CC}">
                <c16:uniqueId val="{00000001-3046-4C26-B47D-5DC26C0E014C}"/>
              </c:ext>
            </c:extLst>
          </c:dPt>
          <c:dPt>
            <c:idx val="1"/>
            <c:invertIfNegative val="0"/>
            <c:bubble3D val="0"/>
            <c:spPr>
              <a:solidFill>
                <a:srgbClr val="0070C0"/>
              </a:solidFill>
              <a:ln>
                <a:solidFill>
                  <a:sysClr val="window" lastClr="FFFFFF"/>
                </a:solidFill>
              </a:ln>
            </c:spPr>
            <c:extLst>
              <c:ext xmlns:c16="http://schemas.microsoft.com/office/drawing/2014/chart" uri="{C3380CC4-5D6E-409C-BE32-E72D297353CC}">
                <c16:uniqueId val="{00000003-3046-4C26-B47D-5DC26C0E014C}"/>
              </c:ext>
            </c:extLst>
          </c:dPt>
          <c:dPt>
            <c:idx val="2"/>
            <c:invertIfNegative val="0"/>
            <c:bubble3D val="0"/>
            <c:spPr>
              <a:solidFill>
                <a:srgbClr val="45C7DB"/>
              </a:solidFill>
              <a:ln>
                <a:solidFill>
                  <a:sysClr val="window" lastClr="FFFFFF"/>
                </a:solidFill>
              </a:ln>
            </c:spPr>
            <c:extLst>
              <c:ext xmlns:c16="http://schemas.microsoft.com/office/drawing/2014/chart" uri="{C3380CC4-5D6E-409C-BE32-E72D297353CC}">
                <c16:uniqueId val="{00000005-3046-4C26-B47D-5DC26C0E014C}"/>
              </c:ext>
            </c:extLst>
          </c:dPt>
          <c:dPt>
            <c:idx val="3"/>
            <c:invertIfNegative val="0"/>
            <c:bubble3D val="0"/>
            <c:spPr>
              <a:solidFill>
                <a:srgbClr val="AFE6EF"/>
              </a:solidFill>
              <a:ln>
                <a:solidFill>
                  <a:sysClr val="window" lastClr="FFFFFF"/>
                </a:solidFill>
              </a:ln>
            </c:spPr>
            <c:extLst>
              <c:ext xmlns:c16="http://schemas.microsoft.com/office/drawing/2014/chart" uri="{C3380CC4-5D6E-409C-BE32-E72D297353CC}">
                <c16:uniqueId val="{00000007-3046-4C26-B47D-5DC26C0E014C}"/>
              </c:ext>
            </c:extLst>
          </c:dPt>
          <c:cat>
            <c:numRef>
              <c:f>Sheet1!$A$2:$A$5</c:f>
              <c:numCache>
                <c:formatCode>General</c:formatCode>
                <c:ptCount val="4"/>
              </c:numCache>
            </c:numRef>
          </c:cat>
          <c:val>
            <c:numRef>
              <c:f>Sheet1!$B$2:$B$5</c:f>
              <c:numCache>
                <c:formatCode>General</c:formatCode>
                <c:ptCount val="4"/>
                <c:pt idx="0">
                  <c:v>52.1</c:v>
                </c:pt>
                <c:pt idx="1">
                  <c:v>47.6</c:v>
                </c:pt>
                <c:pt idx="2">
                  <c:v>45.9</c:v>
                </c:pt>
                <c:pt idx="3">
                  <c:v>38.700000000000003</c:v>
                </c:pt>
              </c:numCache>
            </c:numRef>
          </c:val>
          <c:extLst>
            <c:ext xmlns:c16="http://schemas.microsoft.com/office/drawing/2014/chart" uri="{C3380CC4-5D6E-409C-BE32-E72D297353CC}">
              <c16:uniqueId val="{00000008-3046-4C26-B47D-5DC26C0E014C}"/>
            </c:ext>
          </c:extLst>
        </c:ser>
        <c:ser>
          <c:idx val="1"/>
          <c:order val="1"/>
          <c:tx>
            <c:strRef>
              <c:f>Sheet1!$C$1</c:f>
              <c:strCache>
                <c:ptCount val="1"/>
                <c:pt idx="0">
                  <c:v>Column1</c:v>
                </c:pt>
              </c:strCache>
            </c:strRef>
          </c:tx>
          <c:invertIfNegative val="0"/>
          <c:cat>
            <c:numRef>
              <c:f>Sheet1!$A$2:$A$5</c:f>
              <c:numCache>
                <c:formatCode>General</c:formatCode>
                <c:ptCount val="4"/>
              </c:numCache>
            </c:numRef>
          </c:cat>
          <c:val>
            <c:numRef>
              <c:f>Sheet1!$C$2:$C$5</c:f>
              <c:numCache>
                <c:formatCode>General</c:formatCode>
                <c:ptCount val="4"/>
              </c:numCache>
            </c:numRef>
          </c:val>
          <c:extLst>
            <c:ext xmlns:c16="http://schemas.microsoft.com/office/drawing/2014/chart" uri="{C3380CC4-5D6E-409C-BE32-E72D297353CC}">
              <c16:uniqueId val="{00000009-3046-4C26-B47D-5DC26C0E014C}"/>
            </c:ext>
          </c:extLst>
        </c:ser>
        <c:dLbls>
          <c:showLegendKey val="0"/>
          <c:showVal val="0"/>
          <c:showCatName val="0"/>
          <c:showSerName val="0"/>
          <c:showPercent val="0"/>
          <c:showBubbleSize val="0"/>
        </c:dLbls>
        <c:gapWidth val="50"/>
        <c:overlap val="100"/>
        <c:axId val="182219776"/>
        <c:axId val="180522944"/>
      </c:barChart>
      <c:catAx>
        <c:axId val="182219776"/>
        <c:scaling>
          <c:orientation val="minMax"/>
        </c:scaling>
        <c:delete val="0"/>
        <c:axPos val="b"/>
        <c:numFmt formatCode="General" sourceLinked="1"/>
        <c:majorTickMark val="out"/>
        <c:minorTickMark val="none"/>
        <c:tickLblPos val="nextTo"/>
        <c:spPr>
          <a:ln w="19050">
            <a:solidFill>
              <a:srgbClr val="08080A"/>
            </a:solidFill>
          </a:ln>
        </c:spPr>
        <c:txPr>
          <a:bodyPr/>
          <a:lstStyle/>
          <a:p>
            <a:pPr>
              <a:defRPr lang="en-US"/>
            </a:pPr>
            <a:endParaRPr lang="en-US"/>
          </a:p>
        </c:txPr>
        <c:crossAx val="180522944"/>
        <c:crosses val="autoZero"/>
        <c:auto val="1"/>
        <c:lblAlgn val="ctr"/>
        <c:lblOffset val="100"/>
        <c:noMultiLvlLbl val="0"/>
      </c:catAx>
      <c:valAx>
        <c:axId val="180522944"/>
        <c:scaling>
          <c:orientation val="minMax"/>
          <c:max val="100"/>
        </c:scaling>
        <c:delete val="0"/>
        <c:axPos val="l"/>
        <c:numFmt formatCode="#,##0" sourceLinked="0"/>
        <c:majorTickMark val="out"/>
        <c:minorTickMark val="none"/>
        <c:tickLblPos val="nextTo"/>
        <c:spPr>
          <a:ln w="19050">
            <a:solidFill>
              <a:sysClr val="windowText" lastClr="000000"/>
            </a:solidFill>
          </a:ln>
        </c:spPr>
        <c:txPr>
          <a:bodyPr/>
          <a:lstStyle/>
          <a:p>
            <a:pPr>
              <a:defRPr lang="en-US" b="0" i="0">
                <a:solidFill>
                  <a:srgbClr val="08080A"/>
                </a:solidFill>
                <a:latin typeface="Arial Narrow" panose="020B0606020202030204" pitchFamily="34" charset="0"/>
              </a:defRPr>
            </a:pPr>
            <a:endParaRPr lang="en-US"/>
          </a:p>
        </c:txPr>
        <c:crossAx val="182219776"/>
        <c:crosses val="autoZero"/>
        <c:crossBetween val="between"/>
        <c:majorUnit val="20"/>
      </c:valAx>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F0DB28-EF64-4187-99BB-EB05643A8F3C}" type="datetimeFigureOut">
              <a:rPr lang="en-US" smtClean="0"/>
              <a:t>8/23/2019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7E9A9B-7AFD-44BE-AF11-728F51BE4E1B}" type="slidenum">
              <a:rPr lang="en-US" smtClean="0"/>
              <a:t>‹#›</a:t>
            </a:fld>
            <a:endParaRPr lang="en-US"/>
          </a:p>
        </p:txBody>
      </p:sp>
    </p:spTree>
    <p:extLst>
      <p:ext uri="{BB962C8B-B14F-4D97-AF65-F5344CB8AC3E}">
        <p14:creationId xmlns:p14="http://schemas.microsoft.com/office/powerpoint/2010/main" val="1282022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67E9A9B-7AFD-44BE-AF11-728F51BE4E1B}" type="slidenum">
              <a:rPr lang="en-US" smtClean="0"/>
              <a:t>1</a:t>
            </a:fld>
            <a:endParaRPr lang="en-US"/>
          </a:p>
        </p:txBody>
      </p:sp>
    </p:spTree>
    <p:extLst>
      <p:ext uri="{BB962C8B-B14F-4D97-AF65-F5344CB8AC3E}">
        <p14:creationId xmlns:p14="http://schemas.microsoft.com/office/powerpoint/2010/main" val="3256040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r>
              <a:rPr lang="fr-CA" dirty="0">
                <a:ea typeface="ＭＳ Ｐゴシック" pitchFamily="34" charset="-128"/>
              </a:rPr>
              <a:t>Il faut rappeler aux médecins que la FANV touche les patients qui ne sont PAS porteurs de prothèse valvulaire cardiaque OU qui ne sont pas atteints d’une maladie rhumatismale de la valve mitrale</a:t>
            </a:r>
            <a:r>
              <a:rPr lang="fr-CA" baseline="0" dirty="0">
                <a:ea typeface="ＭＳ Ｐゴシック" pitchFamily="34" charset="-128"/>
              </a:rPr>
              <a:t> (relativement</a:t>
            </a:r>
            <a:r>
              <a:rPr lang="fr-CA" dirty="0">
                <a:ea typeface="ＭＳ Ｐゴシック" pitchFamily="34" charset="-128"/>
              </a:rPr>
              <a:t> rare au Canada de nos jours</a:t>
            </a:r>
            <a:r>
              <a:rPr lang="fr-CA" baseline="0" dirty="0">
                <a:ea typeface="ＭＳ Ｐゴシック" pitchFamily="34" charset="-128"/>
              </a:rPr>
              <a:t>). Les   patients présentant TOUTES les formes de maladie valvulaire cardiaque, incluant les bioprothèses valvulaires, répondent au diagnostic</a:t>
            </a:r>
            <a:r>
              <a:rPr lang="fr-CA" dirty="0">
                <a:ea typeface="ＭＳ Ｐゴシック" pitchFamily="34" charset="-128"/>
              </a:rPr>
              <a:t> de FANV</a:t>
            </a:r>
            <a:r>
              <a:rPr lang="fr-CA" baseline="0" dirty="0">
                <a:ea typeface="ＭＳ Ｐゴシック" pitchFamily="34" charset="-128"/>
              </a:rPr>
              <a: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8220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Tx/>
              <a:buChar char="-"/>
            </a:pPr>
            <a:r>
              <a:rPr lang="fr-CA" dirty="0"/>
              <a:t>Plus de 70 000 patients qui ont reçu différents AOD comparativement à la warfarine (mais qui n’ont pas été comparés entre eux) ont été étudiés prospectivement</a:t>
            </a:r>
            <a:r>
              <a:rPr lang="fr-CA" baseline="0" dirty="0"/>
              <a:t>.</a:t>
            </a:r>
          </a:p>
          <a:p>
            <a:pPr marL="171450" indent="-171450">
              <a:buFontTx/>
              <a:buChar char="-"/>
            </a:pPr>
            <a:r>
              <a:rPr lang="fr-CA" baseline="0" dirty="0"/>
              <a:t>L’âge</a:t>
            </a:r>
            <a:r>
              <a:rPr lang="fr-CA" dirty="0"/>
              <a:t> moyen était de plus de 70 ans dans chaque étude</a:t>
            </a:r>
            <a:r>
              <a:rPr lang="fr-CA" baseline="0" dirty="0"/>
              <a:t> (la FA est une arythmie des </a:t>
            </a:r>
            <a:r>
              <a:rPr lang="fr-CA" dirty="0"/>
              <a:t>sujets âgés</a:t>
            </a:r>
            <a:r>
              <a:rPr lang="fr-CA" baseline="0" dirty="0"/>
              <a:t>). Les comorbidités, et par conséquent les défis du traitement, sont très fréquents!</a:t>
            </a:r>
          </a:p>
          <a:p>
            <a:pPr marL="171450" indent="-171450">
              <a:buFontTx/>
              <a:buChar char="-"/>
            </a:pPr>
            <a:r>
              <a:rPr lang="fr-CA" baseline="0" dirty="0"/>
              <a:t>Les femmes représentaient jusqu’à 40% des sujets répartis au hasard dans ces études (pour une fois </a:t>
            </a:r>
            <a:r>
              <a:rPr lang="fr-CA" dirty="0"/>
              <a:t>bien représentées, les résultats s’appliquant à elles)</a:t>
            </a:r>
            <a:r>
              <a:rPr lang="fr-CA" baseline="0" dirty="0"/>
              <a:t>!</a:t>
            </a:r>
          </a:p>
          <a:p>
            <a:pPr marL="171450" indent="-171450">
              <a:buFontTx/>
              <a:buChar char="-"/>
            </a:pPr>
            <a:r>
              <a:rPr lang="fr-CA" baseline="0" dirty="0"/>
              <a:t>L’utilisation d’AAS était autorisée dans chaque étude si cela était indiqué </a:t>
            </a:r>
            <a:r>
              <a:rPr lang="fr-CA" dirty="0"/>
              <a:t>par l’investigateur</a:t>
            </a:r>
            <a:r>
              <a:rPr lang="fr-CA" baseline="0" dirty="0"/>
              <a:t> (jusqu’à 40% des patients recevaient</a:t>
            </a:r>
            <a:r>
              <a:rPr lang="fr-CA" dirty="0"/>
              <a:t> de l’AAS en concomitance</a:t>
            </a:r>
            <a:r>
              <a:rPr lang="fr-CA" baseline="0" dirty="0"/>
              <a:t>).  Cela nous permet de voir l’effet important de l’association</a:t>
            </a:r>
            <a:r>
              <a:rPr lang="fr-CA" dirty="0"/>
              <a:t> AAS+AOD ou AAS + warfarine sur le risque hémorragique et souligne l’importance d’arrêter l’AAS (et les AINS) lorsque cela est possible lorsqu’on prescrit un AOD</a:t>
            </a:r>
            <a:endParaRPr lang="fr-CA" baseline="0" dirty="0"/>
          </a:p>
          <a:p>
            <a:pPr marL="171450" indent="-171450">
              <a:buFontTx/>
              <a:buChar char="-"/>
            </a:pPr>
            <a:r>
              <a:rPr lang="fr-CA" dirty="0"/>
              <a:t>C</a:t>
            </a:r>
            <a:r>
              <a:rPr lang="fr-CA" baseline="0" dirty="0"/>
              <a:t>es études ont réparti</a:t>
            </a:r>
            <a:r>
              <a:rPr lang="fr-CA" dirty="0"/>
              <a:t> au hasard des patients atteints de FA présentant une large gamme de risques annuels d’AVC et d’embolie systémique sur la base de leur score CHADS2</a:t>
            </a:r>
            <a:r>
              <a:rPr lang="fr-CA" baseline="0" dirty="0"/>
              <a:t>.  Deux des quatre études ont réparti au hasard </a:t>
            </a:r>
            <a:r>
              <a:rPr lang="fr-CA" dirty="0"/>
              <a:t>des patients ayant un faible risque démontré par leur score CHADS2 (0 à 1), alors que les deux autres se sont concentrées sur les patients atteints de FA présentant un risque annuel plus élevé</a:t>
            </a:r>
            <a:r>
              <a:rPr lang="fr-CA" baseline="0" dirty="0"/>
              <a:t>.  Ces résultats ont des implications évidentes lorsqu’on s’efforce de comparer les résultats d’efficacité et d’innocuité des AOD vs la warfarine en utilisant des comparaisons indirectes</a:t>
            </a:r>
            <a:r>
              <a:rPr lang="fr-CA" dirty="0"/>
              <a:t> et des méta-analyses</a:t>
            </a:r>
            <a:r>
              <a:rPr lang="en-US" baseline="0" dirty="0"/>
              <a:t>.</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0723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defTabSz="483276">
              <a:defRPr/>
            </a:pPr>
            <a:r>
              <a:rPr lang="fr-FR" dirty="0">
                <a:ea typeface="Microsoft YaHei" pitchFamily="34" charset="-122"/>
              </a:rPr>
              <a:t>Cette diapositive montre des données d’efficacité et d’innocuité clés  vs la warfarine issues de quatre études majeures sur les AOD : RE-LY, ROCKET,</a:t>
            </a:r>
            <a:r>
              <a:rPr lang="fr-FR" baseline="0" dirty="0">
                <a:ea typeface="Microsoft YaHei" pitchFamily="34" charset="-122"/>
              </a:rPr>
              <a:t> </a:t>
            </a:r>
            <a:r>
              <a:rPr lang="fr-FR" dirty="0">
                <a:ea typeface="Microsoft YaHei" pitchFamily="34" charset="-122"/>
              </a:rPr>
              <a:t>ARISTOTLE et ENGAGE</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 et le dabigatran</a:t>
            </a:r>
            <a:r>
              <a:rPr lang="fr-FR" baseline="0" dirty="0">
                <a:ea typeface="Microsoft YaHei" pitchFamily="34" charset="-122"/>
              </a:rPr>
              <a:t> </a:t>
            </a:r>
            <a:r>
              <a:rPr lang="fr-FR" dirty="0">
                <a:ea typeface="Microsoft YaHei" pitchFamily="34" charset="-122"/>
              </a:rPr>
              <a:t>150 mg étaient associés à une réduction significative du nombre d’AVC/ES vs la warfarine. </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a:t>
            </a:r>
            <a:r>
              <a:rPr lang="fr-FR" baseline="0" dirty="0">
                <a:ea typeface="Microsoft YaHei" pitchFamily="34" charset="-122"/>
              </a:rPr>
              <a:t> le d</a:t>
            </a:r>
            <a:r>
              <a:rPr lang="fr-FR" dirty="0">
                <a:ea typeface="Microsoft YaHei" pitchFamily="34" charset="-122"/>
              </a:rPr>
              <a:t>abigatran 110 mg et l’</a:t>
            </a:r>
            <a:r>
              <a:rPr lang="fr-FR" dirty="0" err="1">
                <a:ea typeface="Microsoft YaHei" pitchFamily="34" charset="-122"/>
              </a:rPr>
              <a:t>édoxaban</a:t>
            </a:r>
            <a:r>
              <a:rPr lang="fr-FR" dirty="0">
                <a:ea typeface="Microsoft YaHei" pitchFamily="34" charset="-122"/>
              </a:rPr>
              <a:t> étaient associés à une réduction significative du nombre d’hémorragie majeure vs la warfarine. </a:t>
            </a:r>
            <a:r>
              <a:rPr lang="fr-FR" dirty="0">
                <a:ea typeface="Microsoft YaHei"/>
                <a:cs typeface="Microsoft YaHei"/>
              </a:rPr>
              <a:t> </a:t>
            </a:r>
          </a:p>
          <a:p>
            <a:pPr marL="181229" indent="-181229" defTabSz="483276">
              <a:buFont typeface="Arial"/>
              <a:buChar char="•"/>
              <a:defRPr/>
            </a:pPr>
            <a:r>
              <a:rPr lang="fr-FR" dirty="0">
                <a:ea typeface="Microsoft YaHei" pitchFamily="34" charset="-122"/>
              </a:rPr>
              <a:t>Tous les AOD étaient associés à une réduction significative du nombre d’hémorragie intracrânienne (HIC) comparativement à la warfarine.</a:t>
            </a:r>
          </a:p>
          <a:p>
            <a:pPr marL="181229" indent="-181229" defTabSz="483276">
              <a:buFont typeface="Arial"/>
              <a:buChar char="•"/>
              <a:defRPr/>
            </a:pPr>
            <a:r>
              <a:rPr lang="fr-FR" dirty="0">
                <a:ea typeface="Microsoft YaHei" pitchFamily="34" charset="-122"/>
              </a:rPr>
              <a:t>Le dabigatran 150 mg, l’</a:t>
            </a:r>
            <a:r>
              <a:rPr lang="fr-FR" dirty="0" err="1">
                <a:ea typeface="Microsoft YaHei" pitchFamily="34" charset="-122"/>
              </a:rPr>
              <a:t>édoxaban</a:t>
            </a:r>
            <a:r>
              <a:rPr lang="fr-FR" dirty="0">
                <a:ea typeface="Microsoft YaHei" pitchFamily="34" charset="-122"/>
              </a:rPr>
              <a:t> et le </a:t>
            </a:r>
            <a:r>
              <a:rPr lang="fr-FR" dirty="0" err="1">
                <a:ea typeface="Microsoft YaHei" pitchFamily="34" charset="-122"/>
              </a:rPr>
              <a:t>rivaroxaban</a:t>
            </a:r>
            <a:r>
              <a:rPr lang="fr-FR" dirty="0">
                <a:ea typeface="Microsoft YaHei" pitchFamily="34" charset="-122"/>
              </a:rPr>
              <a:t> étaient associés à une augmentation du taux d’hémorragie gastrique vs la warfarine</a:t>
            </a:r>
            <a:r>
              <a:rPr lang="fr-FR" baseline="0" dirty="0">
                <a:ea typeface="Microsoft YaHei" pitchFamily="34" charset="-122"/>
              </a:rPr>
              <a:t>.</a:t>
            </a:r>
            <a:r>
              <a:rPr lang="fr-FR" dirty="0">
                <a:ea typeface="Microsoft YaHei" pitchFamily="34" charset="-122"/>
              </a:rPr>
              <a:t>   </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 était associé à une réduction significative de la mortalité comparativement à la warfarine</a:t>
            </a:r>
            <a:r>
              <a:rPr lang="fr-FR" dirty="0">
                <a:solidFill>
                  <a:srgbClr val="000000"/>
                </a:solidFill>
              </a:rPr>
              <a:t>.</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FR" dirty="0">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FR" dirty="0">
                <a:ea typeface="Microsoft YaHei"/>
                <a:cs typeface="Microsoft YaHei"/>
              </a:rPr>
              <a:t>Définition de l’hémorragie majeure :</a:t>
            </a:r>
          </a:p>
          <a:p>
            <a:pPr marL="181229" lvl="1" indent="-181229">
              <a:buFont typeface="Arial"/>
              <a:buChar char="•"/>
              <a:defRPr/>
            </a:pPr>
            <a:r>
              <a:rPr lang="fr-FR" dirty="0"/>
              <a:t>RE-LY : une réduction du taux d’hémoglobine d’au moins 20 g par litre, une transfusion d’au moins 2 unités de sang ou une hémorragie symptomatique dans deux régions ou organes importants.</a:t>
            </a:r>
          </a:p>
          <a:p>
            <a:pPr marL="181229" lvl="1" indent="-181229">
              <a:buFont typeface="Arial"/>
              <a:buChar char="•"/>
              <a:defRPr/>
            </a:pPr>
            <a:r>
              <a:rPr lang="fr-FR" dirty="0"/>
              <a:t>ROCKET : hémorragie cliniquement manifeste associée à l’issue suivante : issue fatale, impliquant une région critique (</a:t>
            </a:r>
            <a:r>
              <a:rPr lang="fr-FR" i="1" dirty="0"/>
              <a:t>i.e.,</a:t>
            </a:r>
            <a:r>
              <a:rPr lang="fr-FR" dirty="0"/>
              <a:t> intracrânienne, </a:t>
            </a:r>
            <a:r>
              <a:rPr lang="fr-FR" dirty="0" err="1"/>
              <a:t>intramédulaire</a:t>
            </a:r>
            <a:r>
              <a:rPr lang="fr-FR" dirty="0"/>
              <a:t>, intra-oculaire, </a:t>
            </a:r>
            <a:r>
              <a:rPr lang="fr-FR" dirty="0" err="1"/>
              <a:t>pericardique</a:t>
            </a:r>
            <a:r>
              <a:rPr lang="fr-FR" dirty="0"/>
              <a:t>, intra-articulaire, intramusculaire avec syndrome du compartiment ou rétropéritonéale) ou hémorragie cliniquement manifeste associée à une chute du taux d’hémoglobine de ≥ 2 g/dL ou entraînant une transfusion de ≥ 2 unités de concentré de globules rouge ou de sang entier.</a:t>
            </a:r>
          </a:p>
          <a:p>
            <a:pPr marL="181229" lvl="1" indent="-181229">
              <a:buFont typeface="Arial"/>
              <a:buChar char="•"/>
              <a:defRPr/>
            </a:pPr>
            <a:r>
              <a:rPr lang="fr-FR" dirty="0">
                <a:ea typeface="Microsoft YaHei"/>
                <a:cs typeface="Microsoft YaHei"/>
              </a:rPr>
              <a:t>ARISTOTLE : hémorragie cliniquement manifeste associée à une baisse du taux d’hémoglobine d’au moins 2 g par dL ou entraînant une transfusion d’au moins 2 unités de concentré de globules rouges, </a:t>
            </a:r>
            <a:r>
              <a:rPr lang="fr-FR" dirty="0"/>
              <a:t> survenant dans une région critique ou entraînant la mort.</a:t>
            </a:r>
          </a:p>
          <a:p>
            <a:pPr marL="181229" lvl="1" indent="-181229">
              <a:buFont typeface="Arial"/>
              <a:buChar char="•"/>
              <a:defRPr/>
            </a:pPr>
            <a:r>
              <a:rPr lang="fr-FR" dirty="0"/>
              <a:t>ENGAGE : Définition de la Société internationale de thrombose et d’hémostase  : hémorragie cliniquement manifeste associée à une baisse du taux d’hémoglobine d’au moins 2 g par dL ou entraînant une transfusion d’au moins 2 unités de concentré de globules rouges, survenant dans une région critique ou entraînant la mort.</a:t>
            </a:r>
          </a:p>
          <a:p>
            <a:endParaRPr lang="en-CA" dirty="0"/>
          </a:p>
          <a:p>
            <a:pPr>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ea typeface="Microsoft YaHei" pitchFamily="34" charset="-122"/>
              </a:rPr>
              <a:t>Références :</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Dabigatran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2009; 361:1139-1151.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Newly</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identified</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events</a:t>
            </a:r>
            <a:r>
              <a:rPr lang="fr-CA" sz="900" dirty="0">
                <a:solidFill>
                  <a:srgbClr val="333333"/>
                </a:solidFill>
                <a:ea typeface="Microsoft YaHei" pitchFamily="34" charset="-122"/>
              </a:rPr>
              <a:t> in the RE-LY trial.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2010; 363(19):1875-1876.</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Patel MR, et al; and the ROCKET AF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for the ROCKET AF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Rivaroxaban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a:t>
            </a:r>
            <a:r>
              <a:rPr lang="fr-CA" sz="900" dirty="0" err="1">
                <a:solidFill>
                  <a:srgbClr val="333333"/>
                </a:solidFill>
                <a:ea typeface="Microsoft YaHei" pitchFamily="34" charset="-122"/>
              </a:rPr>
              <a:t>nonvalvular</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365:883-891.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Granger CB, et al; for the ARISTOTLE </a:t>
            </a:r>
            <a:r>
              <a:rPr lang="fr-CA" sz="900" dirty="0" err="1">
                <a:solidFill>
                  <a:srgbClr val="333333"/>
                </a:solidFill>
                <a:ea typeface="Microsoft YaHei" pitchFamily="34" charset="-122"/>
              </a:rPr>
              <a:t>Committees</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Apixaban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365:981-992</a:t>
            </a:r>
            <a:endParaRPr lang="en-US" sz="9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8343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181229" indent="-181229">
              <a:buFont typeface="Arial"/>
              <a:buChar char="•"/>
            </a:pPr>
            <a:r>
              <a:rPr lang="fr-CA" sz="1200" noProof="0" dirty="0"/>
              <a:t>Dans les essais cliniques, les AOD peuvent</a:t>
            </a:r>
            <a:r>
              <a:rPr lang="fr-CA" sz="1200" baseline="0" noProof="0" dirty="0"/>
              <a:t> être différenciés sur la base de leur efficacité et du risque hémorragique</a:t>
            </a:r>
            <a:r>
              <a:rPr lang="fr-CA" sz="1200" noProof="0" dirty="0"/>
              <a:t> (et sur</a:t>
            </a:r>
            <a:r>
              <a:rPr lang="fr-CA" sz="1200" baseline="0" noProof="0" dirty="0"/>
              <a:t> la base de notre expérience actuelle et future dans le monde réel </a:t>
            </a:r>
            <a:r>
              <a:rPr lang="fr-CA" sz="1200" noProof="0" dirty="0"/>
              <a:t>…) tout en reconnaissant les limites des comparaisons cliniques indirectes.  Les AOD peuvent également être différenciés sur la base d’autres facteurs</a:t>
            </a:r>
            <a:r>
              <a:rPr lang="fr-CA" sz="1200" baseline="0" noProof="0" dirty="0"/>
              <a:t> qui sont résumés dans cette diapositive</a:t>
            </a:r>
            <a:r>
              <a:rPr lang="fr-CA" sz="1200" noProof="0" dirty="0"/>
              <a:t>. Les paramètres tels qu’une fonction rénale limite, une susceptibilité à la dyspepsie, un apport alimentaire irrégulier, la nécessité d’une préparation du médicament</a:t>
            </a:r>
            <a:r>
              <a:rPr lang="fr-CA" sz="1200" baseline="0" noProof="0" dirty="0"/>
              <a:t> dans un emballage en plaquettes, une dysfonction cognitive et une inobservance d’une posologie BID, etc. peuvent entrer en compte dans la sélection du médicament optimal pour un patient donné!</a:t>
            </a:r>
          </a:p>
          <a:p>
            <a:pPr marL="181229" indent="-181229">
              <a:buFont typeface="Arial"/>
              <a:buChar char="•"/>
            </a:pPr>
            <a:r>
              <a:rPr lang="fr-CA" sz="1200" baseline="0" noProof="0" dirty="0"/>
              <a:t>Le Tmax de tous les AOD est de 2 à 4 heures seulement. Cela signifie que contrairement à la warfarine, l’effet anticoagulant est rapide, c’est-à-dire de 2 heures après administration uniquement. Cela a d’importantes implications pour le « relais » héparine qui n’est plus nécessaire avec les AOD ainsi que pour le délai pour reprendre le traitement par un AOD après l’intervention.</a:t>
            </a:r>
          </a:p>
          <a:p>
            <a:pPr marL="181229" indent="-181229">
              <a:buFont typeface="Arial"/>
              <a:buChar char="•"/>
            </a:pPr>
            <a:r>
              <a:rPr lang="fr-CA" sz="1200" baseline="0" noProof="0" dirty="0"/>
              <a:t>Tous les AOD ont une courte demi-vie de 12 heures chez les patients dont la fonction rénale est préservée (</a:t>
            </a:r>
            <a:r>
              <a:rPr lang="fr-CA" sz="1200" baseline="0" noProof="0" dirty="0" err="1"/>
              <a:t>CrCl</a:t>
            </a:r>
            <a:r>
              <a:rPr lang="fr-CA" sz="1200" baseline="0" noProof="0" dirty="0"/>
              <a:t> &gt; 60 </a:t>
            </a:r>
            <a:r>
              <a:rPr lang="fr-CA" sz="1200" baseline="0" noProof="0" dirty="0" err="1"/>
              <a:t>mL</a:t>
            </a:r>
            <a:r>
              <a:rPr lang="fr-CA" sz="1200" baseline="0" noProof="0" dirty="0"/>
              <a:t>/min).  C’est un avantage majeur par rapport à la warfarine qui a une demi-vie de 36 heures ou plus selon la fonction hépatique. La plupart des interventions à risque hémorragique intermédiaire ou élevé peuvent être réalisées dans un délai de 1 à 2 jours respectivement après l’arrêt de l’AOD, le délai étant plus long en cas de dysfonction rénale. De plus, une hémorragie majeure peut généralement être maîtrisée avec des mesures locales et de soutien, étant donné  que l’effet de l’AOD se dissipe rapidement.  Des antidotes spécifiques des AOD sont donc rarement nécessaires.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989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BE" sz="1000" dirty="0"/>
              <a:t>Diapositive indispensable résumant les  facteurs à pendre en considération pour ajuster la posologie des différents AOD actuellement disponibles au Canada par rapport à la dose  plus élevée administrée par défaut.</a:t>
            </a:r>
          </a:p>
          <a:p>
            <a:pPr marL="171450" indent="-171450">
              <a:buFont typeface="Arial"/>
              <a:buChar char="•"/>
            </a:pPr>
            <a:r>
              <a:rPr lang="en-US" sz="1000" dirty="0" err="1"/>
              <a:t>CrCl</a:t>
            </a:r>
            <a:r>
              <a:rPr lang="en-US" sz="1000" dirty="0"/>
              <a:t> is</a:t>
            </a:r>
            <a:r>
              <a:rPr lang="en-US" sz="1000" baseline="0" dirty="0"/>
              <a:t> calculated using the </a:t>
            </a:r>
            <a:r>
              <a:rPr lang="en-US" sz="1000" baseline="0" dirty="0" err="1"/>
              <a:t>Cockgroft</a:t>
            </a:r>
            <a:r>
              <a:rPr lang="en-US" sz="1000" baseline="0" dirty="0"/>
              <a:t> Gault formula</a:t>
            </a:r>
            <a:endParaRPr lang="en-US" sz="1000" dirty="0"/>
          </a:p>
          <a:p>
            <a:pPr marL="171450" indent="-171450">
              <a:buFont typeface="Arial"/>
              <a:buChar char="•"/>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632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CA" sz="1000" dirty="0"/>
              <a:t>L’</a:t>
            </a:r>
            <a:r>
              <a:rPr lang="fr-CA" sz="1000" dirty="0" err="1"/>
              <a:t>apixaban</a:t>
            </a:r>
            <a:r>
              <a:rPr lang="fr-CA" sz="1000" dirty="0"/>
              <a:t> et le </a:t>
            </a:r>
            <a:r>
              <a:rPr lang="fr-CA" sz="1000" dirty="0" err="1"/>
              <a:t>rivaroxaban</a:t>
            </a:r>
            <a:r>
              <a:rPr lang="fr-CA" sz="1000" dirty="0"/>
              <a:t>  peuvent être des options raisonnables pour Melvin en raison de leur plus faible clairance rénale  </a:t>
            </a:r>
            <a:endParaRPr lang="fr-CA" sz="1000" baseline="0" dirty="0"/>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fr-CA" sz="1000" baseline="0" dirty="0"/>
              <a:t>Les lignes directrices sur la FA de la SCC mettent en garde contre l’utilisation d’un AOD lorsque la </a:t>
            </a:r>
            <a:r>
              <a:rPr lang="fr-CA" sz="1000" baseline="0" dirty="0" err="1"/>
              <a:t>CrCl</a:t>
            </a:r>
            <a:r>
              <a:rPr lang="fr-CA" sz="1000" dirty="0"/>
              <a:t> est inférieure à</a:t>
            </a:r>
            <a:r>
              <a:rPr lang="fr-CA" sz="1000" baseline="0" dirty="0"/>
              <a:t> 30 </a:t>
            </a:r>
            <a:r>
              <a:rPr lang="fr-CA" sz="1000" baseline="0" dirty="0" err="1"/>
              <a:t>mL</a:t>
            </a:r>
            <a:r>
              <a:rPr lang="fr-CA" sz="1000" baseline="0" dirty="0"/>
              <a:t>/min en raison de l’exclusion de  ces patients  des ECR clés comparant les AOD à la </a:t>
            </a:r>
            <a:r>
              <a:rPr lang="fr-CA" sz="1000" baseline="0" dirty="0" err="1"/>
              <a:t>warfarine</a:t>
            </a:r>
            <a:r>
              <a:rPr lang="fr-CA" sz="1000" baseline="0" dirty="0"/>
              <a:t>.</a:t>
            </a:r>
            <a:endParaRPr lang="fr-CA" sz="1000" dirty="0"/>
          </a:p>
          <a:p>
            <a:pPr marL="171450" indent="-171450">
              <a:buFont typeface="Arial"/>
              <a:buChar char="•"/>
            </a:pPr>
            <a:r>
              <a:rPr lang="fr-CA" sz="1000" baseline="0" dirty="0"/>
              <a:t>Santé Canada a approuvé l’utilisation</a:t>
            </a:r>
            <a:r>
              <a:rPr lang="fr-CA" sz="1000" dirty="0"/>
              <a:t> de l’</a:t>
            </a:r>
            <a:r>
              <a:rPr lang="fr-CA" sz="1000" dirty="0" err="1"/>
              <a:t>apixaban</a:t>
            </a:r>
            <a:r>
              <a:rPr lang="fr-CA" sz="1000" dirty="0"/>
              <a:t> et du</a:t>
            </a:r>
            <a:r>
              <a:rPr lang="fr-CA" sz="1000" baseline="0" dirty="0"/>
              <a:t> </a:t>
            </a:r>
            <a:r>
              <a:rPr lang="fr-CA" sz="1000" baseline="0" dirty="0" err="1"/>
              <a:t>rivaroxaban</a:t>
            </a:r>
            <a:r>
              <a:rPr lang="fr-CA" sz="1000" baseline="0" dirty="0"/>
              <a:t> jusqu’à une </a:t>
            </a:r>
            <a:r>
              <a:rPr lang="fr-CA" sz="1000" baseline="0" dirty="0" err="1"/>
              <a:t>CrCl</a:t>
            </a:r>
            <a:r>
              <a:rPr lang="fr-CA" sz="1000" baseline="0" dirty="0"/>
              <a:t> de 15 </a:t>
            </a:r>
            <a:r>
              <a:rPr lang="fr-CA" sz="1000" baseline="0" dirty="0" err="1"/>
              <a:t>mL</a:t>
            </a:r>
            <a:r>
              <a:rPr lang="fr-CA" sz="1000" baseline="0" dirty="0"/>
              <a:t>/min sur la base de la pharmacocinétique</a:t>
            </a:r>
          </a:p>
          <a:p>
            <a:pPr marL="171450" indent="-171450">
              <a:buFont typeface="Arial"/>
              <a:buChar char="•"/>
            </a:pPr>
            <a:r>
              <a:rPr lang="fr-CA" sz="1000" baseline="0" dirty="0"/>
              <a:t>La FDA a également approuvé l’utilisation de</a:t>
            </a:r>
            <a:r>
              <a:rPr lang="fr-CA" sz="1000" dirty="0"/>
              <a:t> l’</a:t>
            </a:r>
            <a:r>
              <a:rPr lang="fr-CA" sz="1000" baseline="0" dirty="0" err="1"/>
              <a:t>apixaban</a:t>
            </a:r>
            <a:r>
              <a:rPr lang="fr-CA" sz="1000" baseline="0" dirty="0"/>
              <a:t> jusqu’à une </a:t>
            </a:r>
            <a:r>
              <a:rPr lang="fr-CA" sz="1000" baseline="0" dirty="0" err="1"/>
              <a:t>CrCl</a:t>
            </a:r>
            <a:r>
              <a:rPr lang="fr-CA" sz="1000" baseline="0" dirty="0"/>
              <a:t> de 15 </a:t>
            </a:r>
            <a:r>
              <a:rPr lang="fr-CA" sz="1000" baseline="0" dirty="0" err="1"/>
              <a:t>mL</a:t>
            </a:r>
            <a:r>
              <a:rPr lang="fr-CA" sz="1000" baseline="0" dirty="0"/>
              <a:t>/min</a:t>
            </a:r>
          </a:p>
          <a:p>
            <a:pPr defTabSz="914400" fontAlgn="base">
              <a:spcBef>
                <a:spcPct val="0"/>
              </a:spcBef>
              <a:spcAft>
                <a:spcPct val="0"/>
              </a:spcAft>
              <a:defRPr/>
            </a:pPr>
            <a:endParaRPr lang="fr-CA" sz="1000" dirty="0">
              <a:solidFill>
                <a:srgbClr val="2A4364"/>
              </a:solidFill>
              <a:latin typeface="Arial" pitchFamily="34" charset="0"/>
              <a:ea typeface="ヒラギノ角ゴ Pro W3"/>
              <a:cs typeface="ヒラギノ角ゴ Pro W3"/>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693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r>
              <a:rPr lang="fr-CH" altLang="en-US" sz="1000" b="1" noProof="0" dirty="0"/>
              <a:t>Points clés :</a:t>
            </a:r>
          </a:p>
          <a:p>
            <a:pPr marL="171450" indent="-171450">
              <a:buFont typeface="Arial"/>
              <a:buChar char="•"/>
            </a:pPr>
            <a:r>
              <a:rPr lang="fr-CH" altLang="en-US" sz="1000" b="1" noProof="0" dirty="0"/>
              <a:t>L’</a:t>
            </a:r>
            <a:r>
              <a:rPr lang="fr-CH" altLang="en-US" sz="1000" b="1" noProof="0" dirty="0" err="1"/>
              <a:t>idarucizumab</a:t>
            </a:r>
            <a:r>
              <a:rPr lang="fr-CH" altLang="en-US" sz="1000" b="1" noProof="0" dirty="0"/>
              <a:t> (</a:t>
            </a:r>
            <a:r>
              <a:rPr lang="fr-CH" altLang="en-US" sz="1000" b="1" noProof="0" dirty="0" err="1"/>
              <a:t>Praxbind</a:t>
            </a:r>
            <a:r>
              <a:rPr lang="fr-CH" altLang="en-US" sz="1000" b="1" noProof="0" dirty="0"/>
              <a:t>™) </a:t>
            </a:r>
            <a:r>
              <a:rPr lang="fr-CH" altLang="en-US" sz="1000" b="0" noProof="0" dirty="0"/>
              <a:t>est</a:t>
            </a:r>
            <a:r>
              <a:rPr lang="fr-CH" altLang="en-US" sz="1000" b="0" baseline="0" noProof="0" dirty="0"/>
              <a:t> approuvé aux É.-U. ainsi qu’au Canada pour neutraliser rapidement l’effet du dabigatran dans des situations exceptionnelles.  Celles-ci incluent la nécessité nouvelle d’une chirurgie (traumatisme majeur), la nécessité d’une thrombolyse en raison d’un AVC ischémique et une surdose suspectée de dabigatran)</a:t>
            </a:r>
          </a:p>
          <a:p>
            <a:pPr marL="171450" indent="-171450">
              <a:buFont typeface="Arial"/>
              <a:buChar char="•"/>
            </a:pPr>
            <a:r>
              <a:rPr lang="fr-CH" altLang="en-US" sz="1000" b="1" baseline="0" noProof="0" dirty="0"/>
              <a:t>L’</a:t>
            </a:r>
            <a:r>
              <a:rPr lang="fr-CH" altLang="en-US" sz="1000" b="1" baseline="0" noProof="0" dirty="0" err="1"/>
              <a:t>andexanet</a:t>
            </a:r>
            <a:r>
              <a:rPr lang="fr-CH" altLang="en-US" sz="1000" b="1" baseline="0" noProof="0" dirty="0"/>
              <a:t> Alpha (</a:t>
            </a:r>
            <a:r>
              <a:rPr lang="fr-CH" altLang="en-US" sz="1000" b="1" baseline="0" noProof="0" dirty="0" err="1"/>
              <a:t>AndexXa</a:t>
            </a:r>
            <a:r>
              <a:rPr lang="fr-CH" altLang="en-US" sz="1000" b="1" noProof="0" dirty="0"/>
              <a:t>™) </a:t>
            </a:r>
            <a:r>
              <a:rPr lang="fr-CH" altLang="en-US" sz="1000" b="0" noProof="0" dirty="0"/>
              <a:t>a</a:t>
            </a:r>
            <a:r>
              <a:rPr lang="fr-CH" altLang="en-US" sz="1000" b="0" baseline="0" noProof="0" dirty="0"/>
              <a:t> été approuvé par la FDA américaine en mai</a:t>
            </a:r>
            <a:r>
              <a:rPr lang="fr-CH" altLang="en-US" sz="1000" b="0" noProof="0" dirty="0"/>
              <a:t> 2018, mais attend</a:t>
            </a:r>
            <a:r>
              <a:rPr lang="fr-CH" altLang="en-US" sz="1000" b="0" baseline="0" noProof="0" dirty="0"/>
              <a:t> toujours a l’approbation de Santé</a:t>
            </a:r>
            <a:r>
              <a:rPr lang="fr-CH" altLang="en-US" sz="1000" b="0" noProof="0" dirty="0"/>
              <a:t> Canada.</a:t>
            </a:r>
            <a:r>
              <a:rPr lang="fr-CH" altLang="en-US" sz="1000" b="0" baseline="0" noProof="0" dirty="0"/>
              <a:t> C’est une protéine recombinante </a:t>
            </a:r>
            <a:r>
              <a:rPr lang="fr-FR" sz="1000" dirty="0"/>
              <a:t>qui agit comme un leurre et se lie aux inhibiteurs oraux directs du facteur Xa</a:t>
            </a:r>
            <a:r>
              <a:rPr lang="fr-FR" sz="1000" baseline="0" dirty="0"/>
              <a:t> (</a:t>
            </a:r>
            <a:r>
              <a:rPr lang="fr-CH" altLang="en-US" sz="1000" b="0" baseline="0" noProof="0" dirty="0" err="1"/>
              <a:t>apixaban</a:t>
            </a:r>
            <a:r>
              <a:rPr lang="fr-CH" altLang="en-US" sz="1000" b="0" baseline="0" noProof="0" dirty="0"/>
              <a:t>, </a:t>
            </a:r>
            <a:r>
              <a:rPr lang="fr-CH" altLang="en-US" sz="1000" b="0" baseline="0" noProof="0" dirty="0" err="1"/>
              <a:t>rivaroxaban</a:t>
            </a:r>
            <a:r>
              <a:rPr lang="fr-CH" altLang="en-US" sz="1000" b="0" baseline="0" noProof="0" dirty="0"/>
              <a:t>, </a:t>
            </a:r>
            <a:r>
              <a:rPr lang="fr-CH" altLang="en-US" sz="1000" b="0" baseline="0" noProof="0" dirty="0" err="1"/>
              <a:t>édoxaban</a:t>
            </a:r>
            <a:r>
              <a:rPr lang="fr-CH" altLang="en-US" sz="1000" b="0" baseline="0" noProof="0" dirty="0"/>
              <a:t>), les </a:t>
            </a:r>
            <a:r>
              <a:rPr lang="fr-CH" altLang="en-US" sz="1000" b="0" baseline="0" noProof="0" dirty="0" err="1"/>
              <a:t>sequestrant</a:t>
            </a:r>
            <a:r>
              <a:rPr lang="fr-CH" altLang="en-US" sz="1000" b="0" baseline="0" noProof="0" dirty="0"/>
              <a:t> ainsi et neutralisant leur effet anticoagulant. Comme pour l’</a:t>
            </a:r>
            <a:r>
              <a:rPr lang="fr-CH" altLang="en-US" sz="1000" b="0" baseline="0" noProof="0" dirty="0" err="1"/>
              <a:t>idarucizumab</a:t>
            </a:r>
            <a:r>
              <a:rPr lang="fr-CH" altLang="en-US" sz="1000" b="0" baseline="0" noProof="0" dirty="0"/>
              <a:t>, on prévoit une utilisation extrêmement sélective une fois qu’il sera approuvé dans ce pays.</a:t>
            </a:r>
          </a:p>
          <a:p>
            <a:pPr marL="171450" indent="-171450">
              <a:buFont typeface="Arial"/>
              <a:buChar char="•"/>
            </a:pPr>
            <a:r>
              <a:rPr lang="fr-CH" altLang="en-US" sz="1000" b="0" baseline="0" noProof="0" dirty="0"/>
              <a:t>Il est important de garder à l’esprit que tous les antidotes des AOD entraînent potentiellement des complications thrombotiques (p. ex., IM, AVC ischémique) pouvant atteindre un taux de 5% à un mois.  Le risque-bénéfice de leur utilisation devrait donc être soigneusement individualisé</a:t>
            </a:r>
            <a:r>
              <a:rPr lang="fr-CH" altLang="en-US" sz="1000" b="1" baseline="0" noProof="0" dirty="0"/>
              <a:t>.</a:t>
            </a:r>
            <a:endParaRPr lang="fr-CH" altLang="en-US" sz="1000" b="1" noProof="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360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3169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9571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81240" indent="-181240">
              <a:buFont typeface="Arial"/>
              <a:buChar char="•"/>
            </a:pPr>
            <a:r>
              <a:rPr lang="fr-CA" sz="1000" noProof="0" dirty="0"/>
              <a:t>Parmi les 556 patients atteints de FA sous</a:t>
            </a:r>
            <a:r>
              <a:rPr lang="fr-CA" sz="1000" baseline="0" noProof="0" dirty="0"/>
              <a:t> </a:t>
            </a:r>
            <a:r>
              <a:rPr lang="fr-CA" sz="1000" baseline="0" noProof="0" dirty="0" err="1"/>
              <a:t>a</a:t>
            </a:r>
            <a:r>
              <a:rPr lang="fr-CA" sz="1000" noProof="0" dirty="0" err="1"/>
              <a:t>pixaban</a:t>
            </a:r>
            <a:r>
              <a:rPr lang="fr-CA" sz="1000" noProof="0" dirty="0"/>
              <a:t>, 23% ont reçu une dose réduite de 2,5</a:t>
            </a:r>
            <a:r>
              <a:rPr lang="fr-CA" sz="1000" baseline="0" noProof="0" dirty="0"/>
              <a:t> mg </a:t>
            </a:r>
            <a:r>
              <a:rPr lang="fr-CA" sz="1000" baseline="0" noProof="0" dirty="0" err="1"/>
              <a:t>bid</a:t>
            </a:r>
            <a:r>
              <a:rPr lang="fr-CA" sz="1000" baseline="0" noProof="0" dirty="0"/>
              <a:t>  dont environ la moitié (13% du total) ne satisfaisait pas 2 des trois critères “ABC” (âge ≥ 80 ans, poids corporel ≤ 60 kg, créatinine ≥ 133)</a:t>
            </a:r>
          </a:p>
          <a:p>
            <a:pPr marL="181240" indent="-181240">
              <a:buFont typeface="Arial"/>
              <a:buChar char="•"/>
            </a:pPr>
            <a:r>
              <a:rPr lang="fr-CA" sz="1000" baseline="0" noProof="0" dirty="0"/>
              <a:t>Parmi les 181 patients sous dabigatran, 38% recevaient la faible dose de 110 mg </a:t>
            </a:r>
            <a:r>
              <a:rPr lang="fr-CA" sz="1000" baseline="0" noProof="0" dirty="0" err="1"/>
              <a:t>bid</a:t>
            </a:r>
            <a:r>
              <a:rPr lang="fr-CA" sz="1000" baseline="0" noProof="0" dirty="0"/>
              <a:t> et seulement 4% recevaient une dose qui était en désaccord avec les lignes directrices canadiennes actuelles</a:t>
            </a:r>
          </a:p>
          <a:p>
            <a:pPr marL="181240" indent="-181240">
              <a:buFont typeface="Arial"/>
              <a:buChar char="•"/>
            </a:pPr>
            <a:r>
              <a:rPr lang="fr-CA" sz="1000" baseline="0" noProof="0" dirty="0"/>
              <a:t>Parmi les 369 patients sous </a:t>
            </a:r>
            <a:r>
              <a:rPr lang="fr-CA" sz="1000" baseline="0" noProof="0" dirty="0" err="1"/>
              <a:t>rivaroxaban</a:t>
            </a:r>
            <a:r>
              <a:rPr lang="fr-CA" sz="1000" baseline="0" noProof="0" dirty="0"/>
              <a:t>, 18% recevaient la faible dose et chez 8 % d’entre eux, la dose avait été réduite à 15 mg par jour de façon inappropriée.</a:t>
            </a:r>
          </a:p>
          <a:p>
            <a:pPr marL="181240" indent="-181240">
              <a:buFont typeface="Arial"/>
              <a:buChar char="•"/>
            </a:pPr>
            <a:r>
              <a:rPr lang="fr-CA" sz="1000" dirty="0"/>
              <a:t>Dans l’ensemble</a:t>
            </a:r>
            <a:r>
              <a:rPr lang="fr-CA" sz="1000" baseline="0" noProof="0" dirty="0"/>
              <a:t>, le message est qu’il y a place à amélioration par une plus grande dissémination des connaissances.</a:t>
            </a:r>
            <a:endParaRPr lang="fr-CA" sz="1000" noProof="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3213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080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5933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FR" sz="1000" dirty="0"/>
              <a:t>Il est important de souligner que les études randomisées et contrôlées (ERC) produisent le type le plus fiable de données médicales pour guider la prise en charge des</a:t>
            </a:r>
            <a:r>
              <a:rPr lang="fr-FR" sz="1000" baseline="0" dirty="0"/>
              <a:t> patients.</a:t>
            </a:r>
          </a:p>
          <a:p>
            <a:pPr marL="171450" indent="-171450">
              <a:buFont typeface="Arial"/>
              <a:buChar char="•"/>
            </a:pPr>
            <a:r>
              <a:rPr lang="fr-FR" sz="1000" baseline="0" dirty="0"/>
              <a:t>Les études observationnelles varient en</a:t>
            </a:r>
            <a:r>
              <a:rPr lang="fr-FR" sz="1000" dirty="0"/>
              <a:t> termes de qualité et peuvent servir de confirmation et à rassurer lorsque les résultats correspondent à ceux des ERC</a:t>
            </a:r>
            <a:r>
              <a:rPr lang="fr-FR" sz="1000" baseline="0" dirty="0"/>
              <a:t>.  Lorsqu</a:t>
            </a:r>
            <a:r>
              <a:rPr lang="fr-FR" sz="1000" dirty="0"/>
              <a:t>’il y a désaccord avec les résultats des ERC, les études observationnelles sont considérées comme des études qui  génèrent des hypothèses » et les conclusions doivent être confirmées prospectivement par des ERC randomisées</a:t>
            </a: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3613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FR" sz="1000" dirty="0"/>
              <a:t>Cette diapositive est explicite et peut être utilisée à la discrétion du conférencier pour souligner certains des nombreux obstacles auxquels nous faisons face pour assurer l’observance à long terme du traitement par des AOD dans un monde de fausses informations et de nombreuses « opinions » différentes provenant de sources biaisées qui ont souvent une approche personnelle absolument pas scientifique</a:t>
            </a:r>
            <a:r>
              <a:rPr lang="fr-FR" sz="1000" baseline="0" dirty="0"/>
              <a:t>… Les patients (et les médecins..) doivent se méfier dans un monde où les informations ou fausses informations sont facilement accessibles!</a:t>
            </a:r>
            <a:endParaRPr lang="fr-FR"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98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fr-FR" sz="1000" dirty="0"/>
              <a:t>Cette diapositive peut être utilisée pour faire des commentaires sur la diapositive 22 et indiquer certaines utilisations potentielles d’études observationnelles réalisées dans le monde réel</a:t>
            </a:r>
            <a:r>
              <a:rPr lang="fr-FR" sz="1000" baseline="0" dirty="0"/>
              <a:t>.</a:t>
            </a:r>
            <a:endParaRPr lang="fr-FR" sz="1000"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623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FR" sz="1000" dirty="0"/>
              <a:t>Cette diapositive est utile lorsqu’on décrit comment les grandes séries de données non randomisées sont utilisées dans le monde réel. L’appariement des coefficients de propension vise à compenser l’absence de randomisation prospective lorsqu’on analyse les données prospectivement</a:t>
            </a:r>
            <a:r>
              <a:rPr lang="fr-FR" sz="1000" baseline="0" dirty="0"/>
              <a:t>.</a:t>
            </a:r>
            <a:r>
              <a:rPr lang="fr-FR" sz="1000" dirty="0"/>
              <a:t> Seules les</a:t>
            </a:r>
            <a:r>
              <a:rPr lang="fr-FR" sz="1000" baseline="0" dirty="0"/>
              <a:t> variables qui sont disponibles dans l’ensemble des données peuvent être appariées et corrigées pour les biais.  C’</a:t>
            </a:r>
            <a:r>
              <a:rPr lang="fr-FR" sz="1000" dirty="0"/>
              <a:t>est pourquoi l’appariement des scores de propension ne peut jamais être aussi fiable que la randomisation prospective à double insu où les groupes sont généralement identiques, sauf pour la variable </a:t>
            </a:r>
            <a:r>
              <a:rPr lang="fr-FR" sz="1000" baseline="0" dirty="0"/>
              <a:t>(p. ex., le médicament) à l’étude.</a:t>
            </a:r>
          </a:p>
          <a:p>
            <a:pPr marL="171450" indent="-171450">
              <a:buFont typeface="Arial"/>
              <a:buChar char="•"/>
            </a:pPr>
            <a:r>
              <a:rPr lang="fr-FR" sz="1000" baseline="0" dirty="0"/>
              <a:t>Peut être utilisée comme diapositive</a:t>
            </a:r>
            <a:r>
              <a:rPr lang="fr-FR" sz="1000" dirty="0"/>
              <a:t> supplémentaire à la discrétion du présentateur.</a:t>
            </a:r>
            <a:r>
              <a:rPr lang="fr-FR" sz="1000" baseline="0" dirty="0"/>
              <a:t> </a:t>
            </a:r>
            <a:endParaRPr lang="fr-FR" sz="1000"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5177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171450" indent="-171450">
              <a:buFont typeface="Arial"/>
              <a:buChar char="•"/>
            </a:pPr>
            <a:r>
              <a:rPr lang="fr-FR" dirty="0"/>
              <a:t>Cette diapositive compare les forces et les faiblesses des données observationnelles du monde réel, permettant aux participants de mieux faire la différence entre le nombre croissant d’études du monde réel publiées chaque année</a:t>
            </a:r>
            <a:r>
              <a:rPr lang="fr-FR" baseline="0" dirty="0"/>
              <a:t>.</a:t>
            </a:r>
          </a:p>
          <a:p>
            <a:pPr marL="171450" indent="-171450">
              <a:buFont typeface="Arial"/>
              <a:buChar char="•"/>
            </a:pPr>
            <a:r>
              <a:rPr lang="fr-FR" baseline="0" dirty="0"/>
              <a:t>Addition utile à la diapositive 26 selon l’intérêt de l’auditoire sur le sujet.</a:t>
            </a:r>
            <a:endParaRPr lang="fr-FR"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1112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defTabSz="483276">
              <a:defRPr/>
            </a:pPr>
            <a:r>
              <a:rPr lang="fr-FR" dirty="0">
                <a:ea typeface="Microsoft YaHei" pitchFamily="34" charset="-122"/>
              </a:rPr>
              <a:t>Cette diapositive présente des données clés sur les résultats relatifs à l’efficacité et à l’innocuité des AOD vs la warfarine provenant de trois nouvelles études majeures utilisant des AOD vs la warfarine : RE-LY, ROCKET et ARISTOTLE</a:t>
            </a:r>
          </a:p>
          <a:p>
            <a:pPr marL="181229" indent="-181229" defTabSz="483276">
              <a:buFont typeface="Arial"/>
              <a:buChar char="•"/>
              <a:defRPr/>
            </a:pPr>
            <a:r>
              <a:rPr lang="fr-FR" dirty="0">
                <a:ea typeface="Microsoft YaHei" pitchFamily="34" charset="-122"/>
              </a:rPr>
              <a:t>Le dabigatran 150 mg et l’</a:t>
            </a:r>
            <a:r>
              <a:rPr lang="fr-FR" dirty="0" err="1">
                <a:ea typeface="Microsoft YaHei" pitchFamily="34" charset="-122"/>
              </a:rPr>
              <a:t>apixaban</a:t>
            </a:r>
            <a:r>
              <a:rPr lang="fr-FR" dirty="0">
                <a:ea typeface="Microsoft YaHei" pitchFamily="34" charset="-122"/>
              </a:rPr>
              <a:t> 5 mg sont associés à une réduction significative du taux d’AVC/ES vs la warfarine. </a:t>
            </a:r>
          </a:p>
          <a:p>
            <a:pPr marL="181229" indent="-181229" defTabSz="483276">
              <a:buFont typeface="Arial"/>
              <a:buChar char="•"/>
              <a:defRPr/>
            </a:pPr>
            <a:r>
              <a:rPr lang="fr-FR" dirty="0">
                <a:ea typeface="Microsoft YaHei" pitchFamily="34" charset="-122"/>
              </a:rPr>
              <a:t>Le dabigatran 110 mg et l’</a:t>
            </a:r>
            <a:r>
              <a:rPr lang="fr-FR" dirty="0" err="1">
                <a:ea typeface="Microsoft YaHei" pitchFamily="34" charset="-122"/>
              </a:rPr>
              <a:t>apixaban</a:t>
            </a:r>
            <a:r>
              <a:rPr lang="fr-FR" dirty="0">
                <a:ea typeface="Microsoft YaHei" pitchFamily="34" charset="-122"/>
              </a:rPr>
              <a:t> 5 mg sont associés à une réduction significative du taux d’hémorragie majeure vs la warfarine. </a:t>
            </a:r>
            <a:r>
              <a:rPr lang="fr-FR" dirty="0">
                <a:ea typeface="Microsoft YaHei"/>
                <a:cs typeface="Microsoft YaHei"/>
              </a:rPr>
              <a:t> </a:t>
            </a:r>
          </a:p>
          <a:p>
            <a:pPr marL="181229" indent="-181229" defTabSz="483276">
              <a:buFont typeface="Arial"/>
              <a:buChar char="•"/>
              <a:defRPr/>
            </a:pPr>
            <a:r>
              <a:rPr lang="fr-FR" dirty="0">
                <a:ea typeface="Microsoft YaHei" pitchFamily="34" charset="-122"/>
              </a:rPr>
              <a:t>Tous les nouveaux AOD sont associés à une réduction significative du taux d’hémorragie intracérébrale comparativement à la warfarine.</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 est associé à une réduction significative de la mortalité comparativement à la </a:t>
            </a:r>
            <a:r>
              <a:rPr lang="fr-FR" dirty="0">
                <a:solidFill>
                  <a:srgbClr val="000000"/>
                </a:solidFill>
              </a:rPr>
              <a:t>warfarine.</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CA" sz="1000" dirty="0">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FR" dirty="0">
                <a:ea typeface="Microsoft YaHei"/>
                <a:cs typeface="Microsoft YaHei"/>
              </a:rPr>
              <a:t>Définition de l’hémorragie majeure :</a:t>
            </a:r>
          </a:p>
          <a:p>
            <a:pPr marL="181229" lvl="1" indent="-181229">
              <a:buFont typeface="Arial"/>
              <a:buChar char="•"/>
              <a:defRPr/>
            </a:pPr>
            <a:r>
              <a:rPr lang="fr-FR" dirty="0"/>
              <a:t>RE-LY : une réduction du taux d’hémoglobine d’au moins 20 g par litre, une transfusion d’au moins 2 unités de sang ou une hémorragie symptomatique dans deux régions ou organes importants.</a:t>
            </a:r>
          </a:p>
          <a:p>
            <a:pPr marL="181229" lvl="1" indent="-181229">
              <a:buFont typeface="Arial"/>
              <a:buChar char="•"/>
              <a:defRPr/>
            </a:pPr>
            <a:r>
              <a:rPr lang="fr-FR" dirty="0"/>
              <a:t>ROCKET : hémorragie cliniquement manifeste associée à l’issue suivante : issue fatale, impliquant une région critique (</a:t>
            </a:r>
            <a:r>
              <a:rPr lang="fr-FR" i="1" dirty="0"/>
              <a:t>i.e.,</a:t>
            </a:r>
            <a:r>
              <a:rPr lang="fr-FR" dirty="0"/>
              <a:t> intracrânienne, </a:t>
            </a:r>
            <a:r>
              <a:rPr lang="fr-FR" dirty="0" err="1"/>
              <a:t>intramédulaire</a:t>
            </a:r>
            <a:r>
              <a:rPr lang="fr-FR" dirty="0"/>
              <a:t>, intra-oculaire, péricardique, intra-articulaire, intramusculaire avec syndrome du compartiment ou rétropéritonéale) ou hémorragie cliniquement manifeste associée à une chute du taux d’hémoglobine de ≥ 2 g/</a:t>
            </a:r>
            <a:r>
              <a:rPr lang="fr-FR" dirty="0" err="1"/>
              <a:t>dL</a:t>
            </a:r>
            <a:r>
              <a:rPr lang="fr-FR" dirty="0"/>
              <a:t> ou entraînant une transfusion de ≥ 2 unités de concentré de globules rouge ou de sang entier.</a:t>
            </a:r>
          </a:p>
          <a:p>
            <a:pPr marL="181229" lvl="1" indent="-181229">
              <a:buFont typeface="Arial"/>
              <a:buChar char="•"/>
              <a:defRPr/>
            </a:pPr>
            <a:r>
              <a:rPr lang="fr-FR" dirty="0">
                <a:ea typeface="Microsoft YaHei"/>
                <a:cs typeface="Microsoft YaHei"/>
              </a:rPr>
              <a:t>ARISTOTLE : hémorragie cliniquement manifeste associée à une baisse du taux d’hémoglobine d’au moins 2 g par </a:t>
            </a:r>
            <a:r>
              <a:rPr lang="fr-FR" dirty="0" err="1">
                <a:ea typeface="Microsoft YaHei"/>
                <a:cs typeface="Microsoft YaHei"/>
              </a:rPr>
              <a:t>dL</a:t>
            </a:r>
            <a:r>
              <a:rPr lang="fr-FR" dirty="0">
                <a:ea typeface="Microsoft YaHei"/>
                <a:cs typeface="Microsoft YaHei"/>
              </a:rPr>
              <a:t> ou entraînant une transfusion d’au moins 2 unités de concentré de globules rouges, </a:t>
            </a:r>
            <a:r>
              <a:rPr lang="fr-FR" dirty="0"/>
              <a:t> survenant dans une région critique ou entraînant la mort.</a:t>
            </a:r>
          </a:p>
          <a:p>
            <a:pPr marL="181229" lvl="1" indent="-181229">
              <a:buFont typeface="Arial"/>
              <a:buChar char="•"/>
              <a:defRPr/>
            </a:pPr>
            <a:r>
              <a:rPr lang="fr-FR" dirty="0"/>
              <a:t>ENGAGE : Définition de la Société internationale de thrombose et d’hémostase  : hémorragie cliniquement manifeste associée à une baisse du taux d’hémoglobine d’au moins 2 g par </a:t>
            </a:r>
            <a:r>
              <a:rPr lang="fr-FR" dirty="0" err="1"/>
              <a:t>dL</a:t>
            </a:r>
            <a:r>
              <a:rPr lang="fr-FR" dirty="0"/>
              <a:t> ou entraînant une transfusion d’au moins 2 unités de concentré de globules rouges, survenant dans une région critique ou entraînant la mort.</a:t>
            </a:r>
          </a:p>
          <a:p>
            <a:pPr lvl="1">
              <a:defRPr/>
            </a:pPr>
            <a:endParaRPr lang="fr-FR" dirty="0">
              <a:ea typeface="Microsoft YaHei"/>
              <a:cs typeface="Microsoft YaHei"/>
            </a:endParaRPr>
          </a:p>
          <a:p>
            <a:pPr>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FR" dirty="0">
                <a:ea typeface="Microsoft YaHei" pitchFamily="34" charset="-122"/>
              </a:rPr>
              <a:t>Références :</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Dabigatran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2009; 361:1139-1151.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Newly</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identified</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events</a:t>
            </a:r>
            <a:r>
              <a:rPr lang="fr-CA" sz="900" dirty="0">
                <a:solidFill>
                  <a:srgbClr val="333333"/>
                </a:solidFill>
                <a:ea typeface="Microsoft YaHei" pitchFamily="34" charset="-122"/>
              </a:rPr>
              <a:t> in the RE-LY trial.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2010; 363(19):1875-1876.</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Patel MR, et al; and the ROCKET AF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for the ROCKET AF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Rivaroxaban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a:t>
            </a:r>
            <a:r>
              <a:rPr lang="fr-CA" sz="900" dirty="0" err="1">
                <a:solidFill>
                  <a:srgbClr val="333333"/>
                </a:solidFill>
                <a:ea typeface="Microsoft YaHei" pitchFamily="34" charset="-122"/>
              </a:rPr>
              <a:t>nonvalvular</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365:883-891.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Granger CB, et al; for the ARISTOTLE </a:t>
            </a:r>
            <a:r>
              <a:rPr lang="fr-CA" sz="900" dirty="0" err="1">
                <a:solidFill>
                  <a:srgbClr val="333333"/>
                </a:solidFill>
                <a:ea typeface="Microsoft YaHei" pitchFamily="34" charset="-122"/>
              </a:rPr>
              <a:t>Committees</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Apixaban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365:981-992. </a:t>
            </a:r>
            <a:endParaRPr lang="en-US" sz="9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3750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defTabSz="483276">
              <a:defRPr/>
            </a:pPr>
            <a:r>
              <a:rPr lang="fr-FR" dirty="0">
                <a:ea typeface="Microsoft YaHei" pitchFamily="34" charset="-122"/>
              </a:rPr>
              <a:t>Cette diapositive présente des données clés sur les résultats relatifs à l’efficacité et à l’innocuité des AOD vs la warfarine provenant de trois nouvelles études majeures utilisant des AOD vs la warfarine : RE-LY, ROCKET et ARISTOTLE</a:t>
            </a:r>
          </a:p>
          <a:p>
            <a:pPr marL="181229" indent="-181229" defTabSz="483276">
              <a:buFont typeface="Arial"/>
              <a:buChar char="•"/>
              <a:defRPr/>
            </a:pPr>
            <a:r>
              <a:rPr lang="fr-FR" dirty="0">
                <a:ea typeface="Microsoft YaHei" pitchFamily="34" charset="-122"/>
              </a:rPr>
              <a:t>Le dabigatran 150 mg et l’</a:t>
            </a:r>
            <a:r>
              <a:rPr lang="fr-FR" dirty="0" err="1">
                <a:ea typeface="Microsoft YaHei" pitchFamily="34" charset="-122"/>
              </a:rPr>
              <a:t>apixaban</a:t>
            </a:r>
            <a:r>
              <a:rPr lang="fr-FR" dirty="0">
                <a:ea typeface="Microsoft YaHei" pitchFamily="34" charset="-122"/>
              </a:rPr>
              <a:t> 5 mg sont associés à une réduction significative du taux d’AVC/ES vs la warfarine. </a:t>
            </a:r>
          </a:p>
          <a:p>
            <a:pPr marL="181229" indent="-181229" defTabSz="483276">
              <a:buFont typeface="Arial"/>
              <a:buChar char="•"/>
              <a:defRPr/>
            </a:pPr>
            <a:r>
              <a:rPr lang="fr-FR" dirty="0">
                <a:ea typeface="Microsoft YaHei" pitchFamily="34" charset="-122"/>
              </a:rPr>
              <a:t>Le dabigatran 110 mg et l’</a:t>
            </a:r>
            <a:r>
              <a:rPr lang="fr-FR" dirty="0" err="1">
                <a:ea typeface="Microsoft YaHei" pitchFamily="34" charset="-122"/>
              </a:rPr>
              <a:t>apixaban</a:t>
            </a:r>
            <a:r>
              <a:rPr lang="fr-FR" dirty="0">
                <a:ea typeface="Microsoft YaHei" pitchFamily="34" charset="-122"/>
              </a:rPr>
              <a:t> 5 mg sont associés à une réduction significative du taux d’hémorragie majeure vs la warfarine. </a:t>
            </a:r>
            <a:r>
              <a:rPr lang="fr-FR" dirty="0">
                <a:ea typeface="Microsoft YaHei"/>
                <a:cs typeface="Microsoft YaHei"/>
              </a:rPr>
              <a:t> </a:t>
            </a:r>
          </a:p>
          <a:p>
            <a:pPr marL="181229" indent="-181229" defTabSz="483276">
              <a:buFont typeface="Arial"/>
              <a:buChar char="•"/>
              <a:defRPr/>
            </a:pPr>
            <a:r>
              <a:rPr lang="fr-FR" dirty="0">
                <a:ea typeface="Microsoft YaHei" pitchFamily="34" charset="-122"/>
              </a:rPr>
              <a:t>Tous les nouveaux AOD sont associés à une réduction significative du taux d’hémorragie intracérébrale comparativement à la warfarine.</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 est associé à une réduction significative de la mortalité comparativement à la </a:t>
            </a:r>
            <a:r>
              <a:rPr lang="fr-FR" dirty="0">
                <a:solidFill>
                  <a:srgbClr val="000000"/>
                </a:solidFill>
              </a:rPr>
              <a:t>warfarine.</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CA" sz="1000" dirty="0">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FR" dirty="0">
                <a:ea typeface="Microsoft YaHei"/>
                <a:cs typeface="Microsoft YaHei"/>
              </a:rPr>
              <a:t>Définition de l’hémorragie majeure :</a:t>
            </a:r>
          </a:p>
          <a:p>
            <a:pPr marL="181229" lvl="1" indent="-181229">
              <a:buFont typeface="Arial"/>
              <a:buChar char="•"/>
              <a:defRPr/>
            </a:pPr>
            <a:r>
              <a:rPr lang="fr-FR" dirty="0"/>
              <a:t>RE-LY : une réduction du taux d’hémoglobine d’au moins 20 g par litre, une transfusion d’au moins 2 unités de sang ou une hémorragie symptomatique dans deux régions ou organes importants.</a:t>
            </a:r>
          </a:p>
          <a:p>
            <a:pPr marL="181229" lvl="1" indent="-181229">
              <a:buFont typeface="Arial"/>
              <a:buChar char="•"/>
              <a:defRPr/>
            </a:pPr>
            <a:r>
              <a:rPr lang="fr-FR" dirty="0"/>
              <a:t>ROCKET : hémorragie cliniquement manifeste associée à l’issue suivante : issue fatale, impliquant une région critique (</a:t>
            </a:r>
            <a:r>
              <a:rPr lang="fr-FR" i="1" dirty="0"/>
              <a:t>i.e.,</a:t>
            </a:r>
            <a:r>
              <a:rPr lang="fr-FR" dirty="0"/>
              <a:t> intracrânienne, </a:t>
            </a:r>
            <a:r>
              <a:rPr lang="fr-FR" dirty="0" err="1"/>
              <a:t>intramédulaire</a:t>
            </a:r>
            <a:r>
              <a:rPr lang="fr-FR" dirty="0"/>
              <a:t>, intra-oculaire, péricardique, intra-articulaire, intramusculaire avec syndrome du compartiment ou rétropéritonéale) ou hémorragie cliniquement manifeste associée à une chute du taux d’hémoglobine de ≥ 2 g/</a:t>
            </a:r>
            <a:r>
              <a:rPr lang="fr-FR" dirty="0" err="1"/>
              <a:t>dL</a:t>
            </a:r>
            <a:r>
              <a:rPr lang="fr-FR" dirty="0"/>
              <a:t> ou entraînant une transfusion de ≥ 2 unités de concentré de globules rouge ou de sang entier.</a:t>
            </a:r>
          </a:p>
          <a:p>
            <a:pPr marL="181229" lvl="1" indent="-181229">
              <a:buFont typeface="Arial"/>
              <a:buChar char="•"/>
              <a:defRPr/>
            </a:pPr>
            <a:r>
              <a:rPr lang="fr-FR" dirty="0">
                <a:ea typeface="Microsoft YaHei"/>
                <a:cs typeface="Microsoft YaHei"/>
              </a:rPr>
              <a:t>ARISTOTLE : hémorragie cliniquement manifeste associée à une baisse du taux d’hémoglobine d’au moins 2 g par </a:t>
            </a:r>
            <a:r>
              <a:rPr lang="fr-FR" dirty="0" err="1">
                <a:ea typeface="Microsoft YaHei"/>
                <a:cs typeface="Microsoft YaHei"/>
              </a:rPr>
              <a:t>dL</a:t>
            </a:r>
            <a:r>
              <a:rPr lang="fr-FR" dirty="0">
                <a:ea typeface="Microsoft YaHei"/>
                <a:cs typeface="Microsoft YaHei"/>
              </a:rPr>
              <a:t> ou entraînant une transfusion d’au moins 2 unités de concentré de globules rouges, </a:t>
            </a:r>
            <a:r>
              <a:rPr lang="fr-FR" dirty="0"/>
              <a:t> survenant dans une région critique ou entraînant la mort.</a:t>
            </a:r>
          </a:p>
          <a:p>
            <a:pPr marL="181229" lvl="1" indent="-181229">
              <a:buFont typeface="Arial"/>
              <a:buChar char="•"/>
              <a:defRPr/>
            </a:pPr>
            <a:r>
              <a:rPr lang="fr-FR" dirty="0"/>
              <a:t>ENGAGE : Définition de la Société internationale de thrombose et d’hémostase  : hémorragie cliniquement manifeste associée à une baisse du taux d’hémoglobine d’au moins 2 g par </a:t>
            </a:r>
            <a:r>
              <a:rPr lang="fr-FR" dirty="0" err="1"/>
              <a:t>dL</a:t>
            </a:r>
            <a:r>
              <a:rPr lang="fr-FR" dirty="0"/>
              <a:t> ou entraînant une transfusion d’au moins 2 unités de concentré de globules rouges, survenant dans une région critique ou entraînant la mort.</a:t>
            </a:r>
          </a:p>
          <a:p>
            <a:pPr lvl="1">
              <a:defRPr/>
            </a:pPr>
            <a:endParaRPr lang="fr-FR" dirty="0">
              <a:ea typeface="Microsoft YaHei"/>
              <a:cs typeface="Microsoft YaHei"/>
            </a:endParaRPr>
          </a:p>
          <a:p>
            <a:pPr>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FR" dirty="0">
                <a:ea typeface="Microsoft YaHei" pitchFamily="34" charset="-122"/>
              </a:rPr>
              <a:t>Références :</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Dabigatran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2009; 361:1139-1151.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Newly</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identified</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events</a:t>
            </a:r>
            <a:r>
              <a:rPr lang="fr-CA" sz="900" dirty="0">
                <a:solidFill>
                  <a:srgbClr val="333333"/>
                </a:solidFill>
                <a:ea typeface="Microsoft YaHei" pitchFamily="34" charset="-122"/>
              </a:rPr>
              <a:t> in the RE-LY trial.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2010; 363(19):1875-1876.</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Patel MR, et al; and the ROCKET AF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for the ROCKET AF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Rivaroxaban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a:t>
            </a:r>
            <a:r>
              <a:rPr lang="fr-CA" sz="900" dirty="0" err="1">
                <a:solidFill>
                  <a:srgbClr val="333333"/>
                </a:solidFill>
                <a:ea typeface="Microsoft YaHei" pitchFamily="34" charset="-122"/>
              </a:rPr>
              <a:t>nonvalvular</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365:883-891.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Granger CB, et al; for the ARISTOTLE </a:t>
            </a:r>
            <a:r>
              <a:rPr lang="fr-CA" sz="900" dirty="0" err="1">
                <a:solidFill>
                  <a:srgbClr val="333333"/>
                </a:solidFill>
                <a:ea typeface="Microsoft YaHei" pitchFamily="34" charset="-122"/>
              </a:rPr>
              <a:t>Committees</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Apixaban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365:981-992. </a:t>
            </a:r>
            <a:endParaRPr lang="en-US" sz="9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5869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defTabSz="483276">
              <a:defRPr/>
            </a:pPr>
            <a:r>
              <a:rPr lang="fr-FR" dirty="0">
                <a:ea typeface="Microsoft YaHei" pitchFamily="34" charset="-122"/>
              </a:rPr>
              <a:t>Cette diapositive présente des données clés sur les résultats relatifs à l’efficacité et à l’innocuité des AOD vs la warfarine provenant de trois nouvelles études majeures utilisant des AOD vs la warfarine : RE-LY, ROCKET et ARISTOTLE</a:t>
            </a:r>
          </a:p>
          <a:p>
            <a:pPr marL="181229" indent="-181229" defTabSz="483276">
              <a:buFont typeface="Arial"/>
              <a:buChar char="•"/>
              <a:defRPr/>
            </a:pPr>
            <a:r>
              <a:rPr lang="fr-FR" dirty="0">
                <a:ea typeface="Microsoft YaHei" pitchFamily="34" charset="-122"/>
              </a:rPr>
              <a:t>Le dabigatran 150 mg et l’</a:t>
            </a:r>
            <a:r>
              <a:rPr lang="fr-FR" dirty="0" err="1">
                <a:ea typeface="Microsoft YaHei" pitchFamily="34" charset="-122"/>
              </a:rPr>
              <a:t>apixaban</a:t>
            </a:r>
            <a:r>
              <a:rPr lang="fr-FR" dirty="0">
                <a:ea typeface="Microsoft YaHei" pitchFamily="34" charset="-122"/>
              </a:rPr>
              <a:t> 5 mg sont associés à une réduction significative du taux d’AVC/ES vs la warfarine. </a:t>
            </a:r>
          </a:p>
          <a:p>
            <a:pPr marL="181229" indent="-181229" defTabSz="483276">
              <a:buFont typeface="Arial"/>
              <a:buChar char="•"/>
              <a:defRPr/>
            </a:pPr>
            <a:r>
              <a:rPr lang="fr-FR" dirty="0">
                <a:ea typeface="Microsoft YaHei" pitchFamily="34" charset="-122"/>
              </a:rPr>
              <a:t>Le dabigatran 110 mg et l’</a:t>
            </a:r>
            <a:r>
              <a:rPr lang="fr-FR" dirty="0" err="1">
                <a:ea typeface="Microsoft YaHei" pitchFamily="34" charset="-122"/>
              </a:rPr>
              <a:t>apixaban</a:t>
            </a:r>
            <a:r>
              <a:rPr lang="fr-FR" dirty="0">
                <a:ea typeface="Microsoft YaHei" pitchFamily="34" charset="-122"/>
              </a:rPr>
              <a:t> 5 mg sont associés à une réduction significative du taux d’hémorragie majeure vs la warfarine. </a:t>
            </a:r>
            <a:r>
              <a:rPr lang="fr-FR" dirty="0">
                <a:ea typeface="Microsoft YaHei"/>
                <a:cs typeface="Microsoft YaHei"/>
              </a:rPr>
              <a:t> </a:t>
            </a:r>
          </a:p>
          <a:p>
            <a:pPr marL="181229" indent="-181229" defTabSz="483276">
              <a:buFont typeface="Arial"/>
              <a:buChar char="•"/>
              <a:defRPr/>
            </a:pPr>
            <a:r>
              <a:rPr lang="fr-FR" dirty="0">
                <a:ea typeface="Microsoft YaHei" pitchFamily="34" charset="-122"/>
              </a:rPr>
              <a:t>Tous les nouveaux AOD sont associés à une réduction significative du taux d’hémorragie intracérébrale comparativement à la warfarine.</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 est associé à une réduction significative de la mortalité comparativement à la </a:t>
            </a:r>
            <a:r>
              <a:rPr lang="fr-FR" dirty="0">
                <a:solidFill>
                  <a:srgbClr val="000000"/>
                </a:solidFill>
              </a:rPr>
              <a:t>warfarine.</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CA" sz="1000" dirty="0">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FR" dirty="0">
                <a:ea typeface="Microsoft YaHei"/>
                <a:cs typeface="Microsoft YaHei"/>
              </a:rPr>
              <a:t>Définition de l’hémorragie majeure :</a:t>
            </a:r>
          </a:p>
          <a:p>
            <a:pPr marL="181229" lvl="1" indent="-181229">
              <a:buFont typeface="Arial"/>
              <a:buChar char="•"/>
              <a:defRPr/>
            </a:pPr>
            <a:r>
              <a:rPr lang="fr-FR" dirty="0"/>
              <a:t>RE-LY : une réduction du taux d’hémoglobine d’au moins 20 g par litre, une transfusion d’au moins 2 unités de sang ou une hémorragie symptomatique dans deux régions ou organes importants.</a:t>
            </a:r>
          </a:p>
          <a:p>
            <a:pPr marL="181229" lvl="1" indent="-181229">
              <a:buFont typeface="Arial"/>
              <a:buChar char="•"/>
              <a:defRPr/>
            </a:pPr>
            <a:r>
              <a:rPr lang="fr-FR" dirty="0"/>
              <a:t>ROCKET : hémorragie cliniquement manifeste associée à l’issue suivante : issue fatale, impliquant une région critique (</a:t>
            </a:r>
            <a:r>
              <a:rPr lang="fr-FR" i="1" dirty="0"/>
              <a:t>i.e.,</a:t>
            </a:r>
            <a:r>
              <a:rPr lang="fr-FR" dirty="0"/>
              <a:t> intracrânienne, </a:t>
            </a:r>
            <a:r>
              <a:rPr lang="fr-FR" dirty="0" err="1"/>
              <a:t>intramédulaire</a:t>
            </a:r>
            <a:r>
              <a:rPr lang="fr-FR" dirty="0"/>
              <a:t>, intra-oculaire, péricardique, intra-articulaire, intramusculaire avec syndrome du compartiment ou rétropéritonéale) ou hémorragie cliniquement manifeste associée à une chute du taux d’hémoglobine de ≥ 2 g/</a:t>
            </a:r>
            <a:r>
              <a:rPr lang="fr-FR" dirty="0" err="1"/>
              <a:t>dL</a:t>
            </a:r>
            <a:r>
              <a:rPr lang="fr-FR" dirty="0"/>
              <a:t> ou entraînant une transfusion de ≥ 2 unités de concentré de globules rouge ou de sang entier.</a:t>
            </a:r>
          </a:p>
          <a:p>
            <a:pPr marL="181229" lvl="1" indent="-181229">
              <a:buFont typeface="Arial"/>
              <a:buChar char="•"/>
              <a:defRPr/>
            </a:pPr>
            <a:r>
              <a:rPr lang="fr-FR" dirty="0">
                <a:ea typeface="Microsoft YaHei"/>
                <a:cs typeface="Microsoft YaHei"/>
              </a:rPr>
              <a:t>ARISTOTLE : hémorragie cliniquement manifeste associée à une baisse du taux d’hémoglobine d’au moins 2 g par </a:t>
            </a:r>
            <a:r>
              <a:rPr lang="fr-FR" dirty="0" err="1">
                <a:ea typeface="Microsoft YaHei"/>
                <a:cs typeface="Microsoft YaHei"/>
              </a:rPr>
              <a:t>dL</a:t>
            </a:r>
            <a:r>
              <a:rPr lang="fr-FR" dirty="0">
                <a:ea typeface="Microsoft YaHei"/>
                <a:cs typeface="Microsoft YaHei"/>
              </a:rPr>
              <a:t> ou entraînant une transfusion d’au moins 2 unités de concentré de globules rouges, </a:t>
            </a:r>
            <a:r>
              <a:rPr lang="fr-FR" dirty="0"/>
              <a:t> survenant dans une région critique ou entraînant la mort.</a:t>
            </a:r>
          </a:p>
          <a:p>
            <a:pPr marL="181229" lvl="1" indent="-181229">
              <a:buFont typeface="Arial"/>
              <a:buChar char="•"/>
              <a:defRPr/>
            </a:pPr>
            <a:r>
              <a:rPr lang="fr-FR" dirty="0"/>
              <a:t>ENGAGE : Définition de la Société internationale de thrombose et d’hémostase  : hémorragie cliniquement manifeste associée à une baisse du taux d’hémoglobine d’au moins 2 g par </a:t>
            </a:r>
            <a:r>
              <a:rPr lang="fr-FR" dirty="0" err="1"/>
              <a:t>dL</a:t>
            </a:r>
            <a:r>
              <a:rPr lang="fr-FR" dirty="0"/>
              <a:t> ou entraînant une transfusion d’au moins 2 unités de concentré de globules rouges, survenant dans une région critique ou entraînant la mort.</a:t>
            </a:r>
          </a:p>
          <a:p>
            <a:pPr lvl="1">
              <a:defRPr/>
            </a:pPr>
            <a:endParaRPr lang="fr-FR" dirty="0">
              <a:ea typeface="Microsoft YaHei"/>
              <a:cs typeface="Microsoft YaHei"/>
            </a:endParaRPr>
          </a:p>
          <a:p>
            <a:pPr>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FR" dirty="0">
                <a:ea typeface="Microsoft YaHei" pitchFamily="34" charset="-122"/>
              </a:rPr>
              <a:t>Références :</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Dabigatran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2009; 361:1139-1151.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Newly</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identified</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events</a:t>
            </a:r>
            <a:r>
              <a:rPr lang="fr-CA" sz="900" dirty="0">
                <a:solidFill>
                  <a:srgbClr val="333333"/>
                </a:solidFill>
                <a:ea typeface="Microsoft YaHei" pitchFamily="34" charset="-122"/>
              </a:rPr>
              <a:t> in the RE-LY trial.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2010; 363(19):1875-1876.</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Patel MR, et al; and the ROCKET AF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for the ROCKET AF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Rivaroxaban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a:t>
            </a:r>
            <a:r>
              <a:rPr lang="fr-CA" sz="900" dirty="0" err="1">
                <a:solidFill>
                  <a:srgbClr val="333333"/>
                </a:solidFill>
                <a:ea typeface="Microsoft YaHei" pitchFamily="34" charset="-122"/>
              </a:rPr>
              <a:t>nonvalvular</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365:883-891.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Granger CB, et al; for the ARISTOTLE </a:t>
            </a:r>
            <a:r>
              <a:rPr lang="fr-CA" sz="900" dirty="0" err="1">
                <a:solidFill>
                  <a:srgbClr val="333333"/>
                </a:solidFill>
                <a:ea typeface="Microsoft YaHei" pitchFamily="34" charset="-122"/>
              </a:rPr>
              <a:t>Committees</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Apixaban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365:981-992. </a:t>
            </a:r>
            <a:endParaRPr lang="en-US" sz="9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613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r>
              <a:rPr lang="fr-CA" sz="1000" b="1" dirty="0"/>
              <a:t>Référence :</a:t>
            </a:r>
            <a:r>
              <a:rPr lang="fr-CA" sz="1000" dirty="0"/>
              <a:t> Lip G, </a:t>
            </a:r>
            <a:r>
              <a:rPr lang="fr-CA" sz="1000" dirty="0" err="1"/>
              <a:t>Keshishian</a:t>
            </a:r>
            <a:r>
              <a:rPr lang="fr-CA" sz="1000" dirty="0"/>
              <a:t> A, Li X </a:t>
            </a:r>
            <a:r>
              <a:rPr lang="fr-CA" sz="1000" i="1" dirty="0"/>
              <a:t>et al</a:t>
            </a:r>
            <a:r>
              <a:rPr lang="fr-CA" sz="1000" dirty="0"/>
              <a:t>. </a:t>
            </a:r>
            <a:r>
              <a:rPr lang="fr-CA" sz="1000" dirty="0" err="1"/>
              <a:t>Effectiveness</a:t>
            </a:r>
            <a:r>
              <a:rPr lang="fr-CA" sz="1000" dirty="0"/>
              <a:t> and </a:t>
            </a:r>
            <a:r>
              <a:rPr lang="fr-CA" sz="1000" dirty="0" err="1"/>
              <a:t>safety</a:t>
            </a:r>
            <a:r>
              <a:rPr lang="fr-CA" sz="1000" dirty="0"/>
              <a:t> of oral anticoagulants </a:t>
            </a:r>
            <a:r>
              <a:rPr lang="fr-CA" sz="1000" dirty="0" err="1"/>
              <a:t>among</a:t>
            </a:r>
            <a:r>
              <a:rPr lang="fr-CA" sz="1000" dirty="0"/>
              <a:t> non-</a:t>
            </a:r>
            <a:r>
              <a:rPr lang="fr-CA" sz="1000" dirty="0" err="1"/>
              <a:t>valvular</a:t>
            </a:r>
            <a:r>
              <a:rPr lang="fr-CA" sz="1000" dirty="0"/>
              <a:t> atrial fibrillation patients: the ARISTOPHANES </a:t>
            </a:r>
            <a:r>
              <a:rPr lang="fr-CA" sz="1000" dirty="0" err="1"/>
              <a:t>study</a:t>
            </a:r>
            <a:r>
              <a:rPr lang="fr-CA" sz="1000" dirty="0"/>
              <a:t>. </a:t>
            </a:r>
            <a:r>
              <a:rPr lang="fr-CA" sz="1000" i="1" dirty="0"/>
              <a:t>Stroke.</a:t>
            </a:r>
            <a:r>
              <a:rPr lang="fr-CA" sz="1000" dirty="0"/>
              <a:t> 2018;49:00-00. </a:t>
            </a:r>
            <a:r>
              <a:rPr lang="fr-CA" sz="1000" dirty="0" err="1"/>
              <a:t>doi</a:t>
            </a:r>
            <a:r>
              <a:rPr lang="fr-CA" sz="1000" dirty="0"/>
              <a:t>: 10.1161/STROKEAHA.118.020232. </a:t>
            </a:r>
          </a:p>
          <a:p>
            <a:endParaRPr lang="fr-CA" sz="1000" dirty="0"/>
          </a:p>
          <a:p>
            <a:r>
              <a:rPr lang="fr-CA" sz="1000" b="1" dirty="0"/>
              <a:t>Méthodologie de l’étude et population</a:t>
            </a:r>
            <a:r>
              <a:rPr lang="fr-CA" sz="1000" b="1" baseline="0" dirty="0"/>
              <a:t> </a:t>
            </a:r>
          </a:p>
          <a:p>
            <a:pPr marL="225425" indent="-225425" defTabSz="914014">
              <a:buFont typeface="Wingdings" panose="05000000000000000000" pitchFamily="2" charset="2"/>
              <a:buChar char="§"/>
            </a:pPr>
            <a:r>
              <a:rPr lang="fr-CA" sz="1000" dirty="0">
                <a:solidFill>
                  <a:srgbClr val="2A4364"/>
                </a:solidFill>
              </a:rPr>
              <a:t>Étude de cohorte observationnelle rétrospective</a:t>
            </a:r>
          </a:p>
          <a:p>
            <a:pPr marL="225425" indent="-225425" defTabSz="914014">
              <a:spcBef>
                <a:spcPts val="600"/>
              </a:spcBef>
              <a:buFont typeface="Wingdings" panose="05000000000000000000" pitchFamily="2" charset="2"/>
              <a:buChar char="§"/>
            </a:pPr>
            <a:r>
              <a:rPr lang="fr-CA" sz="1000" dirty="0">
                <a:solidFill>
                  <a:srgbClr val="2A4364"/>
                </a:solidFill>
              </a:rPr>
              <a:t>Données regroupées provenant de CMS Medicare et de 4 grandes bases de données de réclamations commerciales aux États-Unis : </a:t>
            </a:r>
            <a:r>
              <a:rPr lang="fr-CA" sz="1000" dirty="0" err="1">
                <a:solidFill>
                  <a:srgbClr val="2A4364"/>
                </a:solidFill>
              </a:rPr>
              <a:t>MarketScan</a:t>
            </a:r>
            <a:r>
              <a:rPr lang="fr-CA" sz="1000" dirty="0">
                <a:solidFill>
                  <a:srgbClr val="2A4364"/>
                </a:solidFill>
              </a:rPr>
              <a:t>, </a:t>
            </a:r>
            <a:r>
              <a:rPr lang="fr-CA" sz="1000" dirty="0" err="1">
                <a:solidFill>
                  <a:srgbClr val="2A4364"/>
                </a:solidFill>
              </a:rPr>
              <a:t>PharMetrics</a:t>
            </a:r>
            <a:r>
              <a:rPr lang="fr-CA" sz="1000" dirty="0">
                <a:solidFill>
                  <a:srgbClr val="2A4364"/>
                </a:solidFill>
              </a:rPr>
              <a:t>, </a:t>
            </a:r>
            <a:r>
              <a:rPr lang="fr-CA" sz="1000" dirty="0" err="1">
                <a:solidFill>
                  <a:srgbClr val="2A4364"/>
                </a:solidFill>
              </a:rPr>
              <a:t>Optum</a:t>
            </a:r>
            <a:r>
              <a:rPr lang="fr-CA" sz="1000" dirty="0">
                <a:solidFill>
                  <a:srgbClr val="2A4364"/>
                </a:solidFill>
              </a:rPr>
              <a:t> et </a:t>
            </a:r>
            <a:r>
              <a:rPr lang="fr-CA" sz="1000" dirty="0" err="1">
                <a:solidFill>
                  <a:srgbClr val="2A4364"/>
                </a:solidFill>
              </a:rPr>
              <a:t>Humana</a:t>
            </a:r>
            <a:r>
              <a:rPr lang="fr-CA" sz="1000" dirty="0">
                <a:solidFill>
                  <a:srgbClr val="2A4364"/>
                </a:solidFill>
              </a:rPr>
              <a:t>.</a:t>
            </a:r>
          </a:p>
          <a:p>
            <a:pPr marL="225425" indent="-225425" defTabSz="914014">
              <a:spcBef>
                <a:spcPts val="600"/>
              </a:spcBef>
              <a:buFont typeface="Wingdings" panose="05000000000000000000" pitchFamily="2" charset="2"/>
              <a:buChar char="§"/>
            </a:pPr>
            <a:r>
              <a:rPr lang="fr-CA" sz="1000" dirty="0">
                <a:solidFill>
                  <a:srgbClr val="1C3A56"/>
                </a:solidFill>
              </a:rPr>
              <a:t>Période de l’étude : </a:t>
            </a:r>
            <a:r>
              <a:rPr lang="fr-CA" sz="1000" dirty="0">
                <a:solidFill>
                  <a:srgbClr val="2A4364"/>
                </a:solidFill>
              </a:rPr>
              <a:t>1/1/2012 au 9/30/2015</a:t>
            </a:r>
          </a:p>
          <a:p>
            <a:endParaRPr lang="fr-CA" sz="1000" dirty="0"/>
          </a:p>
          <a:p>
            <a:r>
              <a:rPr lang="fr-CA" sz="1000" b="1" dirty="0"/>
              <a:t>Résultats </a:t>
            </a:r>
          </a:p>
          <a:p>
            <a:pPr marL="225425" indent="-225425" defTabSz="914014">
              <a:buFont typeface="Wingdings" panose="05000000000000000000" pitchFamily="2" charset="2"/>
              <a:buChar char="§"/>
            </a:pPr>
            <a:r>
              <a:rPr lang="fr-CA" sz="1000" u="sng" dirty="0">
                <a:solidFill>
                  <a:srgbClr val="2A4364"/>
                </a:solidFill>
              </a:rPr>
              <a:t>Résultat relatifs à l’efficacité :</a:t>
            </a:r>
            <a:r>
              <a:rPr lang="fr-CA" sz="1000" dirty="0">
                <a:solidFill>
                  <a:srgbClr val="2A4364"/>
                </a:solidFill>
              </a:rPr>
              <a:t> Délai avant le premier AVC/ES, y compris les AVC ischémiques, les AVC hémorragiques et les ES</a:t>
            </a:r>
          </a:p>
          <a:p>
            <a:pPr marL="225425" indent="-225425" defTabSz="914014">
              <a:spcBef>
                <a:spcPts val="600"/>
              </a:spcBef>
              <a:buFont typeface="Wingdings" panose="05000000000000000000" pitchFamily="2" charset="2"/>
              <a:buChar char="§"/>
            </a:pPr>
            <a:r>
              <a:rPr lang="fr-CA" sz="1000" u="sng" dirty="0">
                <a:solidFill>
                  <a:srgbClr val="2A4364"/>
                </a:solidFill>
              </a:rPr>
              <a:t>Résultat relatifs à l’innocuité :</a:t>
            </a:r>
            <a:r>
              <a:rPr lang="fr-CA" sz="1000" dirty="0">
                <a:solidFill>
                  <a:srgbClr val="2A4364"/>
                </a:solidFill>
              </a:rPr>
              <a:t> Délai avant la première hémorragie majeure, y compris les hémorragies gastro-intestinales, les hémorragies intracrâniennes et les hémorragies majeures touchant d’autres sites clés</a:t>
            </a:r>
          </a:p>
          <a:p>
            <a:endParaRPr lang="fr-CA" sz="1000" dirty="0"/>
          </a:p>
          <a:p>
            <a:r>
              <a:rPr lang="fr-CA" sz="1000" b="1" noProof="0" dirty="0"/>
              <a:t>Principales caractéristiques des patients</a:t>
            </a:r>
          </a:p>
          <a:p>
            <a:pPr marL="228600" indent="-228600" defTabSz="914014">
              <a:spcBef>
                <a:spcPts val="600"/>
              </a:spcBef>
              <a:buFont typeface="Wingdings" panose="05000000000000000000" pitchFamily="2" charset="2"/>
              <a:buChar char="§"/>
            </a:pPr>
            <a:r>
              <a:rPr lang="fr-CA" sz="1200" dirty="0">
                <a:solidFill>
                  <a:srgbClr val="2A4364"/>
                </a:solidFill>
              </a:rPr>
              <a:t>Les patients étaient ensuite regroupés dans les cohortes suivantes appariées en fonction du score de propension : </a:t>
            </a:r>
          </a:p>
          <a:p>
            <a:pPr marL="384048" lvl="1" indent="-164592" defTabSz="914014">
              <a:buFont typeface="Wingdings" panose="05000000000000000000" pitchFamily="2" charset="2"/>
              <a:buChar char="§"/>
            </a:pPr>
            <a:r>
              <a:rPr lang="fr-CA" sz="1200" dirty="0" err="1">
                <a:solidFill>
                  <a:srgbClr val="2A4364"/>
                </a:solidFill>
              </a:rPr>
              <a:t>Apixaban</a:t>
            </a:r>
            <a:r>
              <a:rPr lang="fr-CA" sz="1200" dirty="0">
                <a:solidFill>
                  <a:srgbClr val="2A4364"/>
                </a:solidFill>
                <a:latin typeface="Calibri" panose="020F0502020204030204" pitchFamily="34" charset="0"/>
              </a:rPr>
              <a:t>-</a:t>
            </a:r>
            <a:r>
              <a:rPr lang="fr-CA" sz="1200" dirty="0">
                <a:solidFill>
                  <a:srgbClr val="2A4364"/>
                </a:solidFill>
              </a:rPr>
              <a:t>warfarine (n = 57 929 chacune)</a:t>
            </a:r>
          </a:p>
          <a:p>
            <a:pPr marL="384048" lvl="2" indent="-164592" defTabSz="914014">
              <a:buFont typeface="Wingdings" panose="05000000000000000000" pitchFamily="2" charset="2"/>
              <a:buChar char="§"/>
            </a:pPr>
            <a:r>
              <a:rPr lang="fr-CA" sz="1200" dirty="0">
                <a:solidFill>
                  <a:srgbClr val="2A4364"/>
                </a:solidFill>
              </a:rPr>
              <a:t>Dabigatran</a:t>
            </a:r>
            <a:r>
              <a:rPr lang="fr-CA" sz="1200" dirty="0">
                <a:solidFill>
                  <a:srgbClr val="2A4364"/>
                </a:solidFill>
                <a:latin typeface="Calibri" panose="020F0502020204030204" pitchFamily="34" charset="0"/>
              </a:rPr>
              <a:t>-</a:t>
            </a:r>
            <a:r>
              <a:rPr lang="fr-CA" sz="1200" dirty="0">
                <a:solidFill>
                  <a:srgbClr val="2A4364"/>
                </a:solidFill>
              </a:rPr>
              <a:t>warfarine (n = 26 838 chacune)</a:t>
            </a:r>
          </a:p>
          <a:p>
            <a:pPr marL="384048" lvl="2" indent="-164592" defTabSz="914014">
              <a:buFont typeface="Wingdings" panose="05000000000000000000" pitchFamily="2" charset="2"/>
              <a:buChar char="§"/>
            </a:pPr>
            <a:r>
              <a:rPr lang="fr-CA" sz="1200" dirty="0" err="1">
                <a:solidFill>
                  <a:srgbClr val="2A4364"/>
                </a:solidFill>
              </a:rPr>
              <a:t>Rivaroxaban</a:t>
            </a:r>
            <a:r>
              <a:rPr lang="fr-CA" sz="1200" dirty="0">
                <a:solidFill>
                  <a:srgbClr val="2A4364"/>
                </a:solidFill>
                <a:latin typeface="Calibri" panose="020F0502020204030204" pitchFamily="34" charset="0"/>
              </a:rPr>
              <a:t>-</a:t>
            </a:r>
            <a:r>
              <a:rPr lang="fr-CA" sz="1200" dirty="0">
                <a:solidFill>
                  <a:srgbClr val="2A4364"/>
                </a:solidFill>
              </a:rPr>
              <a:t>warfarine (n = 83 007 chacune)</a:t>
            </a:r>
          </a:p>
          <a:p>
            <a:pPr marL="384048" lvl="2" indent="-164592" defTabSz="914014">
              <a:buFont typeface="Wingdings" panose="05000000000000000000" pitchFamily="2" charset="2"/>
              <a:buChar char="§"/>
            </a:pPr>
            <a:r>
              <a:rPr lang="fr-CA" sz="1200" dirty="0" err="1">
                <a:solidFill>
                  <a:srgbClr val="2A4364"/>
                </a:solidFill>
              </a:rPr>
              <a:t>Apixaban</a:t>
            </a:r>
            <a:r>
              <a:rPr lang="fr-CA" sz="1200" dirty="0">
                <a:solidFill>
                  <a:srgbClr val="2A4364"/>
                </a:solidFill>
                <a:latin typeface="Calibri" panose="020F0502020204030204" pitchFamily="34" charset="0"/>
              </a:rPr>
              <a:t>-</a:t>
            </a:r>
            <a:r>
              <a:rPr lang="fr-CA" sz="1200" dirty="0">
                <a:solidFill>
                  <a:srgbClr val="2A4364"/>
                </a:solidFill>
              </a:rPr>
              <a:t>dabigatran (n = 27 096 chacune)</a:t>
            </a:r>
          </a:p>
          <a:p>
            <a:pPr marL="384048" lvl="2" indent="-164592" defTabSz="914014">
              <a:buFont typeface="Wingdings" panose="05000000000000000000" pitchFamily="2" charset="2"/>
              <a:buChar char="§"/>
            </a:pPr>
            <a:r>
              <a:rPr lang="fr-CA" sz="1200" dirty="0" err="1">
                <a:solidFill>
                  <a:srgbClr val="2A4364"/>
                </a:solidFill>
              </a:rPr>
              <a:t>Apixaban</a:t>
            </a:r>
            <a:r>
              <a:rPr lang="fr-CA" sz="1200" dirty="0" err="1">
                <a:solidFill>
                  <a:srgbClr val="2A4364"/>
                </a:solidFill>
                <a:latin typeface="Calibri" panose="020F0502020204030204" pitchFamily="34" charset="0"/>
              </a:rPr>
              <a:t>-</a:t>
            </a:r>
            <a:r>
              <a:rPr lang="fr-CA" sz="1200" dirty="0" err="1">
                <a:solidFill>
                  <a:srgbClr val="2A4364"/>
                </a:solidFill>
              </a:rPr>
              <a:t>rivaroxaban</a:t>
            </a:r>
            <a:r>
              <a:rPr lang="fr-CA" sz="1200" dirty="0">
                <a:solidFill>
                  <a:srgbClr val="2A4364"/>
                </a:solidFill>
              </a:rPr>
              <a:t> (n = 62 619 chacune)</a:t>
            </a:r>
          </a:p>
          <a:p>
            <a:pPr marL="384048" lvl="2" indent="-164592" defTabSz="914014">
              <a:buFont typeface="Wingdings" panose="05000000000000000000" pitchFamily="2" charset="2"/>
              <a:buChar char="§"/>
            </a:pPr>
            <a:r>
              <a:rPr lang="fr-CA" sz="1200" dirty="0">
                <a:solidFill>
                  <a:srgbClr val="2A4364"/>
                </a:solidFill>
              </a:rPr>
              <a:t>Dabigatran</a:t>
            </a:r>
            <a:r>
              <a:rPr lang="fr-CA" sz="1200" dirty="0">
                <a:solidFill>
                  <a:srgbClr val="2A4364"/>
                </a:solidFill>
                <a:latin typeface="Calibri" panose="020F0502020204030204" pitchFamily="34" charset="0"/>
              </a:rPr>
              <a:t>-</a:t>
            </a:r>
            <a:r>
              <a:rPr lang="fr-CA" sz="1200" dirty="0" err="1">
                <a:solidFill>
                  <a:srgbClr val="2A4364"/>
                </a:solidFill>
              </a:rPr>
              <a:t>rivaroxaban</a:t>
            </a:r>
            <a:r>
              <a:rPr lang="fr-CA" sz="1200" dirty="0">
                <a:solidFill>
                  <a:srgbClr val="2A4364"/>
                </a:solidFill>
              </a:rPr>
              <a:t> (n = 27 538 chacune)</a:t>
            </a:r>
          </a:p>
          <a:p>
            <a:endParaRPr lang="en-US" sz="1000" b="1" dirty="0"/>
          </a:p>
          <a:p>
            <a:r>
              <a:rPr lang="fr-CA" sz="1000" b="1" dirty="0"/>
              <a:t>Résumé de l’étude par les auteurs :</a:t>
            </a:r>
            <a:r>
              <a:rPr lang="fr-CA" sz="1000" dirty="0"/>
              <a:t> Il s’agit de la plus grande étude d’observation rétrospective menée à ce jour visant à examiner le taux d’AVC/ES et d’hémorragie majeure chez les patients atteints de FANV ayant amorcé un traitement par un NACO. En raison du vaste ensemble de données regroupées, cette analyse démontre une meilleure </a:t>
            </a:r>
            <a:r>
              <a:rPr lang="fr-CA" sz="1000" dirty="0" err="1"/>
              <a:t>généralisabilité</a:t>
            </a:r>
            <a:r>
              <a:rPr lang="fr-CA" sz="1000" dirty="0"/>
              <a:t> et une plus grande puissance statistique pour évaluer les événements moins fréquents (p. ex. les hémorragies intracrâniennes) et les sous-groupes de taille limitée (p. ex. maladie artérielle périphérique) dans les essais cliniques à répartition aléatoire.  </a:t>
            </a:r>
          </a:p>
          <a:p>
            <a:endParaRPr lang="en-US" sz="1000" dirty="0"/>
          </a:p>
          <a:p>
            <a:pPr marL="171450" indent="-171450">
              <a:buFont typeface="Arial" panose="020B0604020202020204" pitchFamily="34" charset="0"/>
              <a:buChar char="•"/>
            </a:pPr>
            <a:r>
              <a:rPr lang="fr-CA" sz="1000" dirty="0"/>
              <a:t>La période d’inclusion dans l’étude allait du 1/1/2013 au 30/09/2015.</a:t>
            </a:r>
          </a:p>
          <a:p>
            <a:pPr marL="170181" indent="-170181">
              <a:buFont typeface="Arial" panose="020B0604020202020204" pitchFamily="34" charset="0"/>
              <a:buChar char="•"/>
            </a:pPr>
            <a:r>
              <a:rPr lang="fr-CA" sz="1000" dirty="0"/>
              <a:t>Bien qu’on prévoyait un chevauchement minimal dans les régimes de soins de santé, des dédoublements de dossier de patient pourraient tout de même exister. En revanche, le pourcentage de ces doublons potentiels dans une analyse regroupée publiée précédemment était, selon les estimations, faible (0,5 %), et donc peu susceptible d’avoir influé sur les résultats de l’étude. (Broder </a:t>
            </a:r>
            <a:r>
              <a:rPr lang="fr-CA" sz="1000" i="1" dirty="0"/>
              <a:t>et al</a:t>
            </a:r>
            <a:r>
              <a:rPr lang="fr-CA" sz="1000" dirty="0"/>
              <a:t>. </a:t>
            </a:r>
            <a:r>
              <a:rPr lang="fr-CA" sz="1000" i="1" dirty="0" err="1"/>
              <a:t>Pituitary</a:t>
            </a:r>
            <a:r>
              <a:rPr lang="fr-CA" sz="1000" dirty="0"/>
              <a:t>. 2014; 17[4]: 333-41. </a:t>
            </a:r>
            <a:r>
              <a:rPr lang="fr-CA" sz="1000" dirty="0" err="1"/>
              <a:t>doi</a:t>
            </a:r>
            <a:r>
              <a:rPr lang="fr-CA" sz="1000" dirty="0"/>
              <a:t>: 10.1007/s11102-013-0506-0; </a:t>
            </a:r>
            <a:r>
              <a:rPr lang="fr-CA" sz="1000" dirty="0">
                <a:ea typeface="Arial Unicode MS" pitchFamily="34" charset="-128"/>
                <a:cs typeface="Arial Unicode MS" pitchFamily="34" charset="-128"/>
              </a:rPr>
              <a:t>Li </a:t>
            </a:r>
            <a:r>
              <a:rPr lang="fr-CA" sz="1000" i="1" dirty="0">
                <a:ea typeface="Arial Unicode MS" pitchFamily="34" charset="-128"/>
                <a:cs typeface="Arial Unicode MS" pitchFamily="34" charset="-128"/>
              </a:rPr>
              <a:t>et al</a:t>
            </a:r>
            <a:r>
              <a:rPr lang="fr-CA" sz="1000" dirty="0">
                <a:ea typeface="Arial Unicode MS" pitchFamily="34" charset="-128"/>
                <a:cs typeface="Arial Unicode MS" pitchFamily="34" charset="-128"/>
              </a:rPr>
              <a:t>. </a:t>
            </a:r>
            <a:r>
              <a:rPr lang="fr-CA" sz="1000" i="1" dirty="0" err="1"/>
              <a:t>PLoS</a:t>
            </a:r>
            <a:r>
              <a:rPr lang="fr-CA" sz="1000" i="1" dirty="0"/>
              <a:t> ONE.</a:t>
            </a:r>
            <a:r>
              <a:rPr lang="fr-CA" sz="1000" dirty="0"/>
              <a:t> 2018; 13[1]: e0191722)</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15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294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b="1" dirty="0">
                <a:ln w="0"/>
                <a:solidFill>
                  <a:srgbClr val="2A4364"/>
                </a:solidFill>
              </a:rPr>
              <a:t>Résumé des auteurs : </a:t>
            </a:r>
            <a:r>
              <a:rPr lang="fr-CA" sz="1200" dirty="0">
                <a:solidFill>
                  <a:srgbClr val="1C3A56"/>
                </a:solidFill>
              </a:rPr>
              <a:t>Comparativement à la warfarine, l’</a:t>
            </a:r>
            <a:r>
              <a:rPr lang="fr-CA" sz="1200" dirty="0" err="1">
                <a:solidFill>
                  <a:srgbClr val="1C3A56"/>
                </a:solidFill>
              </a:rPr>
              <a:t>apixaban</a:t>
            </a:r>
            <a:r>
              <a:rPr lang="fr-CA" sz="1200" dirty="0">
                <a:solidFill>
                  <a:srgbClr val="1C3A56"/>
                </a:solidFill>
              </a:rPr>
              <a:t> a été associé à des taux plus faibles d’AVC/ES, d’AVC ischémiques, d’AVC hémorragiques, d’hémorragies majeures, d’hémorragies GI et d’HIC.</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9100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b="1" dirty="0">
                <a:ln w="0"/>
                <a:solidFill>
                  <a:srgbClr val="2A4364"/>
                </a:solidFill>
              </a:rPr>
              <a:t>Résumé des auteurs :</a:t>
            </a:r>
            <a:r>
              <a:rPr lang="fr-CA" sz="1200" dirty="0"/>
              <a:t> </a:t>
            </a:r>
            <a:r>
              <a:rPr lang="fr-CA" sz="1200" dirty="0">
                <a:solidFill>
                  <a:srgbClr val="1C3A56"/>
                </a:solidFill>
              </a:rPr>
              <a:t>Comparativement à la warfarine, le dabigatran a été associé à des taux plus faibles d’AVC/ES, d’AVC hémorragiques, d’hémorragies majeures et d’HIC.</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358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defTabSz="914014"/>
            <a:r>
              <a:rPr lang="fr-CA" sz="1200" b="1" dirty="0">
                <a:ln w="0"/>
                <a:solidFill>
                  <a:srgbClr val="2A4364"/>
                </a:solidFill>
              </a:rPr>
              <a:t>Résumé des auteurs :</a:t>
            </a:r>
            <a:r>
              <a:rPr lang="fr-CA" sz="1200" dirty="0"/>
              <a:t> </a:t>
            </a:r>
            <a:r>
              <a:rPr lang="fr-CA" sz="1200" dirty="0">
                <a:solidFill>
                  <a:srgbClr val="1C3A56"/>
                </a:solidFill>
              </a:rPr>
              <a:t>Comparativement à la warfarine, le </a:t>
            </a:r>
            <a:r>
              <a:rPr lang="fr-CA" sz="1200" dirty="0" err="1">
                <a:solidFill>
                  <a:srgbClr val="1C3A56"/>
                </a:solidFill>
              </a:rPr>
              <a:t>rivaroxaban</a:t>
            </a:r>
            <a:r>
              <a:rPr lang="fr-CA" sz="1200" dirty="0">
                <a:solidFill>
                  <a:srgbClr val="1C3A56"/>
                </a:solidFill>
              </a:rPr>
              <a:t> a été associé à des taux plus faibles d’AVC/ES, d’AVC ischémique, d’AVC hémorragique et d’HIC, mais a entraîné des taux plus élevés d’hémorragie majeure et d’hémorragie GI.</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807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b="1" dirty="0">
                <a:ln w="0"/>
                <a:solidFill>
                  <a:srgbClr val="2A4364"/>
                </a:solidFill>
              </a:rPr>
              <a:t>Résumé des auteurs :</a:t>
            </a:r>
            <a:r>
              <a:rPr lang="fr-CA" sz="1200" dirty="0">
                <a:ln w="0"/>
                <a:solidFill>
                  <a:srgbClr val="2A4364"/>
                </a:solidFill>
              </a:rPr>
              <a:t> Comparativement au dabigatran, l’</a:t>
            </a:r>
            <a:r>
              <a:rPr lang="fr-CA" sz="1200" dirty="0" err="1">
                <a:ln w="0"/>
                <a:solidFill>
                  <a:srgbClr val="2A4364"/>
                </a:solidFill>
              </a:rPr>
              <a:t>apixaban</a:t>
            </a:r>
            <a:r>
              <a:rPr lang="fr-CA" sz="1200" dirty="0">
                <a:ln w="0"/>
                <a:solidFill>
                  <a:srgbClr val="2A4364"/>
                </a:solidFill>
              </a:rPr>
              <a:t> a été associé à des taux plus faibles d’AVC/ES et d’hémorragie majeure.</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31872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b="1" dirty="0">
                <a:ln w="0"/>
                <a:solidFill>
                  <a:srgbClr val="2A4364"/>
                </a:solidFill>
              </a:rPr>
              <a:t>Résumé des auteurs :</a:t>
            </a:r>
            <a:r>
              <a:rPr lang="fr-CA" sz="1200" dirty="0"/>
              <a:t> </a:t>
            </a:r>
            <a:r>
              <a:rPr lang="fr-CA" sz="1200" dirty="0">
                <a:solidFill>
                  <a:srgbClr val="1C3A56"/>
                </a:solidFill>
              </a:rPr>
              <a:t>Comparativement au </a:t>
            </a:r>
            <a:r>
              <a:rPr lang="fr-CA" sz="1200" dirty="0" err="1">
                <a:solidFill>
                  <a:srgbClr val="1C3A56"/>
                </a:solidFill>
              </a:rPr>
              <a:t>rivaroxaban</a:t>
            </a:r>
            <a:r>
              <a:rPr lang="fr-CA" sz="1200" dirty="0">
                <a:solidFill>
                  <a:srgbClr val="1C3A56"/>
                </a:solidFill>
              </a:rPr>
              <a:t>, l’</a:t>
            </a:r>
            <a:r>
              <a:rPr lang="fr-CA" sz="1200" dirty="0" err="1">
                <a:solidFill>
                  <a:srgbClr val="1C3A56"/>
                </a:solidFill>
              </a:rPr>
              <a:t>apixaban</a:t>
            </a:r>
            <a:r>
              <a:rPr lang="fr-CA" sz="1200" dirty="0">
                <a:solidFill>
                  <a:srgbClr val="1C3A56"/>
                </a:solidFill>
              </a:rPr>
              <a:t> a été associé à des taux plus faibles d’AVC/ES et d’hémorragie majeure.</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9890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b="1" dirty="0">
                <a:ln w="0"/>
                <a:solidFill>
                  <a:srgbClr val="2A4364"/>
                </a:solidFill>
              </a:rPr>
              <a:t>Résumé des auteurs :</a:t>
            </a:r>
            <a:r>
              <a:rPr lang="fr-CA" sz="1200" dirty="0"/>
              <a:t> </a:t>
            </a:r>
            <a:r>
              <a:rPr lang="fr-CA" sz="1200" dirty="0">
                <a:solidFill>
                  <a:srgbClr val="1C3A56"/>
                </a:solidFill>
              </a:rPr>
              <a:t>Comparativement au </a:t>
            </a:r>
            <a:r>
              <a:rPr lang="fr-CA" sz="1200" dirty="0" err="1">
                <a:solidFill>
                  <a:srgbClr val="1C3A56"/>
                </a:solidFill>
              </a:rPr>
              <a:t>rivaroxaban</a:t>
            </a:r>
            <a:r>
              <a:rPr lang="fr-CA" sz="1200" dirty="0">
                <a:solidFill>
                  <a:srgbClr val="1C3A56"/>
                </a:solidFill>
              </a:rPr>
              <a:t>, le dabigatran a été associé à des taux semblables d’AVC/ES et à un taux inférieur d’hémorragie majeure.</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22794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b="1" dirty="0">
                <a:cs typeface="Aharoni" panose="02010803020104030203" pitchFamily="2" charset="-79"/>
              </a:rPr>
              <a:t>Création d’une cohorte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b="1" dirty="0">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Utilisateur de l’</a:t>
            </a:r>
            <a:r>
              <a:rPr lang="fr-CH" dirty="0" err="1"/>
              <a:t>apixaban</a:t>
            </a:r>
            <a:r>
              <a:rPr lang="fr-CH" dirty="0"/>
              <a:t>, du dabigatran, du </a:t>
            </a:r>
            <a:r>
              <a:rPr lang="fr-CH" dirty="0" err="1"/>
              <a:t>rivaroxaban</a:t>
            </a:r>
            <a:r>
              <a:rPr lang="fr-CH" dirty="0"/>
              <a:t> ou de la warfarine (10/1/2010-6/30/2015) N=1,873,941</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Recrutement continu pendant 12 mois N= 289,246 warfarine et N=83,084 AOD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Patients atteints de FA initialement N=176,723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Exclus : valvulopathie cardiaque, IRT/dialyse N=126,178</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b="1" u="sng" kern="0"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b="1" u="sng" kern="0" dirty="0"/>
              <a:t>Échantillon final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b="1" u="sng" kern="0" dirty="0">
              <a:solidFill>
                <a:prstClr val="black">
                  <a:lumMod val="85000"/>
                  <a:lumOff val="15000"/>
                </a:prst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H" kern="0" dirty="0">
                <a:solidFill>
                  <a:prstClr val="black">
                    <a:lumMod val="85000"/>
                    <a:lumOff val="15000"/>
                  </a:prstClr>
                </a:solidFill>
              </a:rPr>
              <a:t>Dabigatran vs Warfarine (N=28,614)</a:t>
            </a:r>
          </a:p>
          <a:p>
            <a:pPr marL="0" marR="0" lvl="0" indent="0" algn="l" defTabSz="914400" rtl="0" eaLnBrk="1" fontAlgn="auto" latinLnBrk="0" hangingPunct="1">
              <a:lnSpc>
                <a:spcPct val="100000"/>
              </a:lnSpc>
              <a:spcBef>
                <a:spcPts val="0"/>
              </a:spcBef>
              <a:spcAft>
                <a:spcPts val="0"/>
              </a:spcAft>
              <a:buClrTx/>
              <a:buSzTx/>
              <a:buFontTx/>
              <a:buNone/>
              <a:tabLst/>
              <a:defRPr/>
            </a:pPr>
            <a:r>
              <a:rPr lang="fr-CH" kern="0" dirty="0" err="1">
                <a:solidFill>
                  <a:prstClr val="black">
                    <a:lumMod val="85000"/>
                    <a:lumOff val="15000"/>
                  </a:prstClr>
                </a:solidFill>
              </a:rPr>
              <a:t>Rivaroxaban</a:t>
            </a:r>
            <a:r>
              <a:rPr lang="fr-CH" kern="0" dirty="0">
                <a:solidFill>
                  <a:prstClr val="black">
                    <a:lumMod val="85000"/>
                    <a:lumOff val="15000"/>
                  </a:prstClr>
                </a:solidFill>
              </a:rPr>
              <a:t> vs Warfarine (N=32,350)</a:t>
            </a:r>
          </a:p>
          <a:p>
            <a:pPr marL="0" marR="0" lvl="0" indent="0" algn="l" defTabSz="914400" rtl="0" eaLnBrk="1" fontAlgn="auto" latinLnBrk="0" hangingPunct="1">
              <a:lnSpc>
                <a:spcPct val="100000"/>
              </a:lnSpc>
              <a:spcBef>
                <a:spcPts val="0"/>
              </a:spcBef>
              <a:spcAft>
                <a:spcPts val="0"/>
              </a:spcAft>
              <a:buClrTx/>
              <a:buSzTx/>
              <a:buFontTx/>
              <a:buNone/>
              <a:tabLst/>
              <a:defRPr/>
            </a:pPr>
            <a:r>
              <a:rPr lang="fr-CH" kern="0" dirty="0" err="1">
                <a:solidFill>
                  <a:prstClr val="black">
                    <a:lumMod val="85000"/>
                    <a:lumOff val="15000"/>
                  </a:prstClr>
                </a:solidFill>
              </a:rPr>
              <a:t>Apixaban</a:t>
            </a:r>
            <a:r>
              <a:rPr lang="fr-CH" kern="0" dirty="0">
                <a:solidFill>
                  <a:prstClr val="black">
                    <a:lumMod val="85000"/>
                    <a:lumOff val="15000"/>
                  </a:prstClr>
                </a:solidFill>
              </a:rPr>
              <a:t> vs Warfarine (N=15,390)</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050" dirty="0">
              <a:solidFill>
                <a:sysClr val="window" lastClr="FFFFFF"/>
              </a:solidFill>
              <a:latin typeface="Agency FB" panose="020B05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H" b="1" dirty="0">
                <a:solidFill>
                  <a:prstClr val="black"/>
                </a:solidFill>
              </a:rPr>
              <a:t>Appariement par score de propension pour 38 variables cliniques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050" dirty="0">
              <a:solidFill>
                <a:sysClr val="window" lastClr="FFFFFF"/>
              </a:solidFill>
              <a:latin typeface="Agency FB" panose="020B05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1" dirty="0">
              <a:solidFill>
                <a:srgbClr val="1B1A5A"/>
              </a:solidFill>
              <a:latin typeface="Agency FB" panose="020B0503020202020204" pitchFamily="34" charset="0"/>
              <a:cs typeface="Aharoni" panose="02010803020104030203" pitchFamily="2" charset="-79"/>
            </a:endParaRPr>
          </a:p>
          <a:p>
            <a:endParaRPr lang="en-CA" b="1" dirty="0"/>
          </a:p>
          <a:p>
            <a:endParaRPr lang="en-CA" b="1" dirty="0"/>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9795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346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90788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6621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4061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5389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171450" indent="-171450">
              <a:buFont typeface="Arial"/>
              <a:buChar char="•"/>
            </a:pPr>
            <a:r>
              <a:rPr lang="fr-MC" sz="1000" dirty="0"/>
              <a:t>D’un point de vue pharmacodynamique, en ce qui concerne les AOD qui ont une courte demi-vie de 12 heures, le fait de manquer une dose d’un médicament pris une fois par jour expose le patient à une période de coagulation relativement insuffisante et à un risque d’AVC/ES</a:t>
            </a:r>
            <a:r>
              <a:rPr lang="fr-MC" sz="1000" baseline="0" dirty="0"/>
              <a:t>. Avant</a:t>
            </a:r>
            <a:r>
              <a:rPr lang="fr-MC" sz="1000" dirty="0"/>
              <a:t> que la dose suivante soit prise, 48 heures (ou quatre demi-vies) se sont potentiellement écoulées et seulement 12,5 % de l’AOD demeurent dans le système</a:t>
            </a:r>
            <a:r>
              <a:rPr lang="fr-MC" sz="1000" baseline="0" dirty="0"/>
              <a:t>.</a:t>
            </a:r>
          </a:p>
          <a:p>
            <a:pPr marL="171450" indent="-171450">
              <a:buFont typeface="Arial"/>
              <a:buChar char="•"/>
            </a:pPr>
            <a:r>
              <a:rPr lang="fr-MC" sz="1000" baseline="0" dirty="0"/>
              <a:t>Un patient devrait sauter </a:t>
            </a:r>
            <a:r>
              <a:rPr lang="fr-MC" sz="1000" u="sng" baseline="0" dirty="0"/>
              <a:t>trois doses consécutives</a:t>
            </a:r>
            <a:r>
              <a:rPr lang="fr-MC" sz="1000" baseline="0" dirty="0"/>
              <a:t> d’AOD pris deux fois par jour pour l’</a:t>
            </a:r>
            <a:r>
              <a:rPr lang="fr-MC" sz="1000" dirty="0"/>
              <a:t>exposition à un risque équivalent</a:t>
            </a:r>
            <a:r>
              <a:rPr lang="fr-MC" sz="1000" baseline="0" dirty="0"/>
              <a:t>. Le fait de recevoir une posologie </a:t>
            </a:r>
            <a:r>
              <a:rPr lang="fr-MC" sz="1000" baseline="0" dirty="0" err="1"/>
              <a:t>uniquotidienne</a:t>
            </a:r>
            <a:r>
              <a:rPr lang="fr-MC" sz="1000" baseline="0" dirty="0"/>
              <a:t> peut donc ne pas être un avantage pour un patient distrait qui</a:t>
            </a:r>
            <a:r>
              <a:rPr lang="fr-MC" sz="1000" dirty="0"/>
              <a:t> saute fréquemment des doses, car il est moins susceptible de sauter trois doses consécutives de médicament</a:t>
            </a:r>
            <a:r>
              <a:rPr lang="en-US" sz="1000" baseline="0" dirty="0"/>
              <a:t>.</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49651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171450" indent="-171450">
              <a:buFont typeface="Arial"/>
              <a:buChar char="•"/>
            </a:pPr>
            <a:r>
              <a:rPr lang="fr-MC" sz="1000" dirty="0"/>
              <a:t>D’un point de vue pharmacodynamique, en ce qui concerne les AOD qui ont une courte demi-vie de 12 heures, le fait de manquer une dose d’un médicament pris une fois par jour expose le patient à une période de coagulation relativement insuffisante et à un risque d’AVC/ES</a:t>
            </a:r>
            <a:r>
              <a:rPr lang="fr-MC" sz="1000" baseline="0" dirty="0"/>
              <a:t>. Avant</a:t>
            </a:r>
            <a:r>
              <a:rPr lang="fr-MC" sz="1000" dirty="0"/>
              <a:t> que la dose suivante soit prise, 48 heures (ou quatre demi-vies) se sont potentiellement écoulées et seulement 12,5 % de l’AOD demeurent dans le système</a:t>
            </a:r>
            <a:r>
              <a:rPr lang="fr-MC" sz="1000" baseline="0" dirty="0"/>
              <a:t>.</a:t>
            </a:r>
          </a:p>
          <a:p>
            <a:pPr marL="171450" indent="-171450">
              <a:buFont typeface="Arial"/>
              <a:buChar char="•"/>
            </a:pPr>
            <a:r>
              <a:rPr lang="fr-MC" sz="1000" baseline="0" dirty="0"/>
              <a:t>Un patient devrait sauter </a:t>
            </a:r>
            <a:r>
              <a:rPr lang="fr-MC" sz="1000" u="sng" baseline="0" dirty="0"/>
              <a:t>trois doses consécutives</a:t>
            </a:r>
            <a:r>
              <a:rPr lang="fr-MC" sz="1000" baseline="0" dirty="0"/>
              <a:t> d’AOD pris deux fois par jour pour l’</a:t>
            </a:r>
            <a:r>
              <a:rPr lang="fr-MC" sz="1000" dirty="0"/>
              <a:t>exposition à un risque équivalent</a:t>
            </a:r>
            <a:r>
              <a:rPr lang="fr-MC" sz="1000" baseline="0" dirty="0"/>
              <a:t>. Le fait de recevoir une posologie </a:t>
            </a:r>
            <a:r>
              <a:rPr lang="fr-MC" sz="1000" baseline="0" dirty="0" err="1"/>
              <a:t>uniquotidienne</a:t>
            </a:r>
            <a:r>
              <a:rPr lang="fr-MC" sz="1000" baseline="0" dirty="0"/>
              <a:t> peut donc ne pas être un avantage pour un patient distrait qui</a:t>
            </a:r>
            <a:r>
              <a:rPr lang="fr-MC" sz="1000" dirty="0"/>
              <a:t> saute fréquemment des doses, car il est moins susceptible de sauter trois doses consécutives de médicament</a:t>
            </a:r>
            <a:r>
              <a:rPr lang="en-US" sz="1000" baseline="0" dirty="0"/>
              <a:t>.</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4164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5100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CA" sz="1000" dirty="0"/>
              <a:t>Méthodes :  Les auteurs ont analysé la fréquence de l’arrêt des traitements dans des études de phase 3 du traitement anticoagulant dans la fibrillation auriculaire non valvulaire dans une méta-analyse </a:t>
            </a:r>
            <a:r>
              <a:rPr lang="fr-CA" sz="1000" dirty="0" err="1"/>
              <a:t>fréquentiste</a:t>
            </a:r>
            <a:r>
              <a:rPr lang="fr-CA" sz="1000" dirty="0"/>
              <a:t> à effets aléatoires et dans une comparaison bayésienne en réseau de plusieurs traitements.</a:t>
            </a:r>
          </a:p>
          <a:p>
            <a:endParaRPr lang="fr-CA" sz="1000" dirty="0"/>
          </a:p>
          <a:p>
            <a:r>
              <a:rPr lang="fr-CA" sz="1000" dirty="0"/>
              <a:t>Résultats : La fréquence de l’arrêt des traitements est hétérogène et extrêmement irrégulière. La fréquence de l’arrêt du traitement était la plus élevée avec le dabigatran , suivi du </a:t>
            </a:r>
            <a:r>
              <a:rPr lang="fr-CA" sz="1000" dirty="0" err="1"/>
              <a:t>rivaroxaban</a:t>
            </a:r>
            <a:r>
              <a:rPr lang="fr-CA" sz="1000" dirty="0"/>
              <a:t>, de la warfarine, de l’</a:t>
            </a:r>
            <a:r>
              <a:rPr lang="fr-CA" sz="1000" dirty="0" err="1"/>
              <a:t>édoxaban</a:t>
            </a:r>
            <a:r>
              <a:rPr lang="fr-CA" sz="1000" dirty="0"/>
              <a:t> et de l’</a:t>
            </a:r>
            <a:r>
              <a:rPr lang="fr-CA" sz="1000" dirty="0" err="1"/>
              <a:t>apixaban</a:t>
            </a:r>
            <a:r>
              <a:rPr lang="fr-CA" sz="1000" dirty="0"/>
              <a:t>. </a:t>
            </a:r>
          </a:p>
          <a:p>
            <a:endParaRPr lang="fr-CA" sz="1000" dirty="0"/>
          </a:p>
          <a:p>
            <a:r>
              <a:rPr lang="fr-CA" sz="1000" dirty="0"/>
              <a:t>Le traitement par le </a:t>
            </a:r>
            <a:r>
              <a:rPr lang="fr-CA" sz="1000" dirty="0" err="1"/>
              <a:t>rivaroxaban</a:t>
            </a:r>
            <a:r>
              <a:rPr lang="fr-CA" sz="1000" dirty="0"/>
              <a:t> est moins souvent arrêté comparativement aux deux doses de dabigatran. (OR 0,80; IC à 95% : 0,71–0,91 versus 150 mg </a:t>
            </a:r>
            <a:r>
              <a:rPr lang="fr-CA" sz="1000" dirty="0" err="1"/>
              <a:t>b.i.d</a:t>
            </a:r>
            <a:r>
              <a:rPr lang="fr-CA" sz="1000" dirty="0"/>
              <a:t>., et OR : 0,77; IC à 95% : 0,68–0,87 versus 110 mg </a:t>
            </a:r>
            <a:r>
              <a:rPr lang="fr-CA" sz="1000" dirty="0" err="1"/>
              <a:t>b.i.d</a:t>
            </a:r>
            <a:r>
              <a:rPr lang="fr-CA" sz="1000" dirty="0"/>
              <a:t>.).</a:t>
            </a:r>
          </a:p>
          <a:p>
            <a:endParaRPr lang="fr-CA" sz="1000" dirty="0"/>
          </a:p>
          <a:p>
            <a:r>
              <a:rPr lang="fr-CA" sz="1000" dirty="0"/>
              <a:t>Conclusion :</a:t>
            </a:r>
          </a:p>
          <a:p>
            <a:r>
              <a:rPr lang="fr-CA" sz="1000" dirty="0"/>
              <a:t>Il existe des différences importantes dans l’observance thérapeutique pour les différents protocoles de traitement par des anticoagulants. Les taux d’arrêt observés dans les études cliniques pourraient permettre de prédire la persistance du patient dans la vraie vie.</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67515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649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6899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9458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7162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67E9A9B-7AFD-44BE-AF11-728F51BE4E1B}" type="slidenum">
              <a:rPr lang="en-US" smtClean="0"/>
              <a:t>7</a:t>
            </a:fld>
            <a:endParaRPr lang="en-US"/>
          </a:p>
        </p:txBody>
      </p:sp>
    </p:spTree>
    <p:extLst>
      <p:ext uri="{BB962C8B-B14F-4D97-AF65-F5344CB8AC3E}">
        <p14:creationId xmlns:p14="http://schemas.microsoft.com/office/powerpoint/2010/main" val="348949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6463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1" dirty="0"/>
              <a:t>Notes du </a:t>
            </a:r>
            <a:r>
              <a:rPr lang="en-US" sz="3600" b="1" dirty="0" err="1"/>
              <a:t>conférencier</a:t>
            </a:r>
            <a:r>
              <a:rPr lang="en-US" sz="3600" b="1" dirty="0"/>
              <a:t> :</a:t>
            </a:r>
          </a:p>
          <a:p>
            <a:endParaRPr lang="en-US" sz="3600" b="1" dirty="0"/>
          </a:p>
          <a:p>
            <a:pPr marL="181229" indent="-181229">
              <a:spcBef>
                <a:spcPct val="0"/>
              </a:spcBef>
              <a:buFont typeface="Arial"/>
              <a:buChar char="•"/>
            </a:pPr>
            <a:r>
              <a:rPr lang="fr-CA" altLang="en-US" sz="3600" dirty="0">
                <a:ea typeface="ＭＳ Ｐゴシック"/>
                <a:cs typeface="ＭＳ Ｐゴシック"/>
              </a:rPr>
              <a:t>Cette diapositive est nouvelle et importante et est issue de la mise à jour 2018 (la case à droite provient de la mise à jour 2016</a:t>
            </a:r>
            <a:r>
              <a:rPr lang="fr-CA" altLang="en-US" sz="3600" baseline="0" noProof="0" dirty="0">
                <a:ea typeface="ＭＳ Ｐゴシック"/>
                <a:cs typeface="ＭＳ Ｐゴシック"/>
              </a:rPr>
              <a:t>) des lignes directrices canadiennes sur la FA.</a:t>
            </a:r>
          </a:p>
          <a:p>
            <a:pPr marL="181229" indent="-181229">
              <a:spcBef>
                <a:spcPct val="0"/>
              </a:spcBef>
              <a:buFont typeface="Arial"/>
              <a:buChar char="•"/>
            </a:pPr>
            <a:r>
              <a:rPr lang="fr-CA" altLang="en-US" sz="3600" baseline="0" noProof="0" dirty="0">
                <a:ea typeface="ＭＳ Ｐゴシック"/>
                <a:cs typeface="ＭＳ Ｐゴシック"/>
              </a:rPr>
              <a:t>Deux points clés à souligner : le signe (*) indique qu’un AOD devrait être choisi de préférence à un AVK pour l’anticoagulation. La </a:t>
            </a:r>
            <a:r>
              <a:rPr lang="fr-CA" altLang="en-US" sz="3600" dirty="0">
                <a:ea typeface="ＭＳ Ｐゴシック"/>
                <a:cs typeface="ＭＳ Ｐゴシック"/>
              </a:rPr>
              <a:t>zone</a:t>
            </a:r>
            <a:r>
              <a:rPr lang="fr-CA" altLang="en-US" sz="3600" noProof="0" dirty="0">
                <a:ea typeface="ＭＳ Ｐゴシック"/>
                <a:cs typeface="ＭＳ Ｐゴシック"/>
              </a:rPr>
              <a:t> ombrée à droite souligne que tous les efforts doivent être faits pour choisir la posologie d’AOD appropriée sur la base de l’âge, de la taille et de la fonction rénale ainsi que pour minimiser le risque hémorragique en remédiant à tous</a:t>
            </a:r>
            <a:r>
              <a:rPr lang="fr-CA" altLang="en-US" sz="3600" baseline="0" noProof="0" dirty="0">
                <a:ea typeface="ＭＳ Ｐゴシック"/>
                <a:cs typeface="ＭＳ Ｐゴシック"/>
              </a:rPr>
              <a:t> les facteurs de risque hémorragique</a:t>
            </a:r>
            <a:r>
              <a:rPr lang="fr-CA" altLang="en-US" sz="3600" noProof="0" dirty="0">
                <a:ea typeface="ＭＳ Ｐゴシック"/>
                <a:cs typeface="ＭＳ Ｐゴシック"/>
              </a:rPr>
              <a:t> modifiables présents</a:t>
            </a:r>
            <a:r>
              <a:rPr lang="fr-CA" altLang="en-US" sz="3600" baseline="0" dirty="0">
                <a:ea typeface="ＭＳ Ｐゴシック"/>
                <a:cs typeface="ＭＳ Ｐゴシック"/>
              </a:rPr>
              <a:t>.</a:t>
            </a:r>
          </a:p>
          <a:p>
            <a:pPr marL="181229" indent="-181229">
              <a:spcBef>
                <a:spcPct val="0"/>
              </a:spcBef>
              <a:buFont typeface="Arial"/>
              <a:buChar char="•"/>
            </a:pPr>
            <a:r>
              <a:rPr lang="fr-CA" altLang="en-US" sz="3600" i="1" dirty="0">
                <a:ea typeface="ＭＳ Ｐゴシック"/>
                <a:cs typeface="ＭＳ Ｐゴシック"/>
              </a:rPr>
              <a:t>Il n’est plus nécessaire de calculer le score HASBLED d’un patient étant donné qu’il n’a pas d’impact sur le traitement</a:t>
            </a:r>
            <a:r>
              <a:rPr lang="fr-CA" altLang="en-US" sz="3600" i="1" baseline="0" noProof="0" dirty="0">
                <a:ea typeface="ＭＳ Ｐゴシック"/>
                <a:cs typeface="ＭＳ Ｐゴシック"/>
              </a:rPr>
              <a:t> (la plupart des patients sont</a:t>
            </a:r>
            <a:r>
              <a:rPr lang="fr-CA" altLang="en-US" sz="3600" i="1" noProof="0" dirty="0">
                <a:ea typeface="ＭＳ Ｐゴシック"/>
                <a:cs typeface="ＭＳ Ｐゴシック"/>
              </a:rPr>
              <a:t> sous anticoagulants s’ils présentent un risque accru</a:t>
            </a:r>
            <a:r>
              <a:rPr lang="fr-CA" altLang="en-US" sz="3600" i="1" baseline="0" noProof="0" dirty="0">
                <a:ea typeface="ＭＳ Ｐゴシック"/>
                <a:cs typeface="ＭＳ Ｐゴシック"/>
              </a:rPr>
              <a:t>.)</a:t>
            </a:r>
          </a:p>
          <a:p>
            <a:pPr marL="181229" indent="-181229">
              <a:spcBef>
                <a:spcPct val="0"/>
              </a:spcBef>
              <a:buFont typeface="Arial"/>
              <a:buChar char="•"/>
            </a:pPr>
            <a:r>
              <a:rPr lang="fr-CA" altLang="en-US" sz="3600" i="1" baseline="0" noProof="0" dirty="0">
                <a:ea typeface="ＭＳ Ｐゴシック"/>
                <a:cs typeface="ＭＳ Ｐゴシック"/>
              </a:rPr>
              <a:t>Le Canada </a:t>
            </a:r>
            <a:r>
              <a:rPr lang="fr-CA" altLang="en-US" sz="3600" i="1" dirty="0">
                <a:ea typeface="ＭＳ Ｐゴシック"/>
                <a:cs typeface="ＭＳ Ｐゴシック"/>
              </a:rPr>
              <a:t>n’a pas adopté le système d’évaluation </a:t>
            </a:r>
            <a:r>
              <a:rPr lang="fr-CA" altLang="en-US" sz="3600" i="1" baseline="0" noProof="0" dirty="0">
                <a:ea typeface="ＭＳ Ｐゴシック"/>
                <a:cs typeface="ＭＳ Ｐゴシック"/>
              </a:rPr>
              <a:t>CHADSVASC pour déterminer l’admissibilité</a:t>
            </a:r>
            <a:r>
              <a:rPr lang="fr-CA" altLang="en-US" sz="3600" i="1" noProof="0" dirty="0">
                <a:ea typeface="ＭＳ Ｐゴシック"/>
                <a:cs typeface="ＭＳ Ｐゴシック"/>
              </a:rPr>
              <a:t> à l’anticoagulation dans la FA</a:t>
            </a:r>
            <a:r>
              <a:rPr lang="fr-CA" altLang="en-US" sz="3600" i="1" baseline="0" noProof="0" dirty="0">
                <a:ea typeface="ＭＳ Ｐゴシック"/>
                <a:cs typeface="ＭＳ Ｐゴシック"/>
              </a:rPr>
              <a:t>.  Le seuil annuel de risque d’AVC embolique est établi</a:t>
            </a:r>
            <a:r>
              <a:rPr lang="fr-CA" altLang="en-US" sz="3600" i="1" noProof="0" dirty="0">
                <a:ea typeface="ＭＳ Ｐゴシック"/>
                <a:cs typeface="ＭＳ Ｐゴシック"/>
              </a:rPr>
              <a:t> à 1,5 </a:t>
            </a:r>
            <a:r>
              <a:rPr lang="fr-CA" altLang="en-US" sz="3600" i="1" baseline="0" noProof="0" dirty="0">
                <a:ea typeface="ＭＳ Ｐゴシック"/>
                <a:cs typeface="ＭＳ Ｐゴシック"/>
              </a:rPr>
              <a:t>% et  on pense qu’un patient atteint de maladie vasculaire </a:t>
            </a:r>
            <a:r>
              <a:rPr lang="fr-CA" altLang="en-US" sz="3600" i="1" dirty="0">
                <a:ea typeface="ＭＳ Ｐゴシック"/>
                <a:cs typeface="ＭＳ Ｐゴシック"/>
              </a:rPr>
              <a:t>âgé de 64 ans ou moins et ayant un score  C</a:t>
            </a:r>
            <a:r>
              <a:rPr lang="fr-CA" altLang="en-US" sz="3600" i="1" baseline="0" noProof="0" dirty="0">
                <a:ea typeface="ＭＳ Ｐゴシック"/>
                <a:cs typeface="ＭＳ Ｐゴシック"/>
              </a:rPr>
              <a:t>HADS2 = 0 présente</a:t>
            </a:r>
            <a:r>
              <a:rPr lang="fr-CA" altLang="en-US" sz="3600" i="1" noProof="0" dirty="0">
                <a:ea typeface="ＭＳ Ｐゴシック"/>
                <a:cs typeface="ＭＳ Ｐゴシック"/>
              </a:rPr>
              <a:t> un risque annuel d’AVC inférieur à</a:t>
            </a:r>
            <a:r>
              <a:rPr lang="fr-CA" altLang="en-US" sz="3600" i="1" baseline="0" noProof="0" dirty="0">
                <a:ea typeface="ＭＳ Ｐゴシック"/>
                <a:cs typeface="ＭＳ Ｐゴシック"/>
              </a:rPr>
              <a:t> 1,5% sur la base de l’interprétation des grandes</a:t>
            </a:r>
            <a:r>
              <a:rPr lang="fr-CA" altLang="en-US" sz="3600" i="1" noProof="0" dirty="0">
                <a:ea typeface="ＭＳ Ｐゴシック"/>
                <a:cs typeface="ＭＳ Ｐゴシック"/>
              </a:rPr>
              <a:t> séries de données disponibles actuellement</a:t>
            </a:r>
            <a:r>
              <a:rPr lang="fr-CA" altLang="en-US" sz="3600" i="1" baseline="0" noProof="0" dirty="0">
                <a:ea typeface="ＭＳ Ｐゴシック"/>
                <a:cs typeface="ＭＳ Ｐゴシック"/>
              </a:rPr>
              <a:t>.  </a:t>
            </a:r>
            <a:endParaRPr lang="fr-CA" altLang="en-US" sz="3600" i="1" noProof="0" dirty="0">
              <a:ea typeface="ＭＳ Ｐゴシック"/>
              <a:cs typeface="ＭＳ Ｐゴシック"/>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1088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8/23/2019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55171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8/23/2019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148578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8/23/2019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83831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8/23/2019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498014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8/23/2019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543041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8/23/2019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54262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8/23/2019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002186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8/23/2019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199226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8/23/2019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233848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8/23/2019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089139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8/23/2019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9676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8/23/2019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198957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9.png"/><Relationship Id="rId7"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microsoft.com/office/2007/relationships/hdphoto" Target="../media/hdphoto3.wdp"/><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0.png"/><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png"/><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chart" Target="../charts/chart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chart" Target="../charts/chart6.xml"/><Relationship Id="rId5" Type="http://schemas.openxmlformats.org/officeDocument/2006/relationships/chart" Target="../charts/chart5.xml"/><Relationship Id="rId10" Type="http://schemas.openxmlformats.org/officeDocument/2006/relationships/image" Target="../media/image2.png"/><Relationship Id="rId4" Type="http://schemas.microsoft.com/office/2007/relationships/hdphoto" Target="../media/hdphoto3.wdp"/><Relationship Id="rId9"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5.png"/><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6.gif"/><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7.png"/><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7.png"/><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7.png"/><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png"/><Relationship Id="rId4" Type="http://schemas.microsoft.com/office/2007/relationships/hdphoto" Target="../media/hdphoto3.wdp"/></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png"/><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png"/><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png"/><Relationship Id="rId4" Type="http://schemas.microsoft.com/office/2007/relationships/hdphoto" Target="../media/hdphoto3.wdp"/></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png"/><Relationship Id="rId4" Type="http://schemas.microsoft.com/office/2007/relationships/hdphoto" Target="../media/hdphoto3.wdp"/></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png"/><Relationship Id="rId4" Type="http://schemas.microsoft.com/office/2007/relationships/hdphoto" Target="../media/hdphoto3.wdp"/></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4.jpg"/><Relationship Id="rId4" Type="http://schemas.microsoft.com/office/2007/relationships/hdphoto" Target="../media/hdphoto3.wdp"/></Relationships>
</file>

<file path=ppt/slides/_rels/slide4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g"/><Relationship Id="rId4" Type="http://schemas.microsoft.com/office/2007/relationships/hdphoto" Target="../media/hdphoto3.wdp"/></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chart" Target="../charts/chart8.xml"/><Relationship Id="rId4" Type="http://schemas.microsoft.com/office/2007/relationships/hdphoto" Target="../media/hdphoto3.wdp"/></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chart" Target="../charts/chart9.xml"/><Relationship Id="rId4" Type="http://schemas.microsoft.com/office/2007/relationships/hdphoto" Target="../media/hdphoto3.wdp"/></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gif"/><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5" name="Picture 4" descr="1st-p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ZoneTexte 3"/>
          <p:cNvSpPr txBox="1"/>
          <p:nvPr/>
        </p:nvSpPr>
        <p:spPr>
          <a:xfrm>
            <a:off x="1042706" y="2147947"/>
            <a:ext cx="7058588" cy="2062103"/>
          </a:xfrm>
          <a:prstGeom prst="rect">
            <a:avLst/>
          </a:prstGeom>
          <a:noFill/>
        </p:spPr>
        <p:txBody>
          <a:bodyPr wrap="square" rtlCol="0">
            <a:spAutoFit/>
          </a:bodyPr>
          <a:lstStyle/>
          <a:p>
            <a:pPr algn="ctr"/>
            <a:r>
              <a:rPr lang="fr-FR" sz="4400" b="1" dirty="0">
                <a:solidFill>
                  <a:schemeClr val="bg1"/>
                </a:solidFill>
                <a:latin typeface="Arial Narrow" pitchFamily="34" charset="0"/>
                <a:ea typeface="Lato" panose="020F0502020204030203" pitchFamily="34" charset="0"/>
                <a:cs typeface="Lato" panose="020F0502020204030203" pitchFamily="34" charset="0"/>
              </a:rPr>
              <a:t>Enjeux Cliniques : </a:t>
            </a:r>
            <a:br>
              <a:rPr lang="fr-FR" sz="2800" b="1" dirty="0">
                <a:solidFill>
                  <a:schemeClr val="bg1"/>
                </a:solidFill>
                <a:latin typeface="Arial Narrow" pitchFamily="34" charset="0"/>
              </a:rPr>
            </a:br>
            <a:r>
              <a:rPr lang="fr-FR" sz="2800" b="1" dirty="0">
                <a:solidFill>
                  <a:schemeClr val="bg1"/>
                </a:solidFill>
                <a:latin typeface="Arial Narrow" pitchFamily="34" charset="0"/>
                <a:cs typeface="Aharoni" panose="02010803020104030203" pitchFamily="2" charset="-79"/>
              </a:rPr>
              <a:t>Stratégies pratiques pour la prise en charge </a:t>
            </a:r>
          </a:p>
          <a:p>
            <a:pPr algn="ctr"/>
            <a:r>
              <a:rPr lang="fr-FR" sz="2800" b="1" dirty="0">
                <a:solidFill>
                  <a:schemeClr val="bg1"/>
                </a:solidFill>
                <a:latin typeface="Arial Narrow" pitchFamily="34" charset="0"/>
                <a:cs typeface="Aharoni" panose="02010803020104030203" pitchFamily="2" charset="-79"/>
              </a:rPr>
              <a:t>de la FA dans le monde réel </a:t>
            </a:r>
          </a:p>
          <a:p>
            <a:endParaRPr lang="fr-FR" sz="2800" dirty="0">
              <a:solidFill>
                <a:schemeClr val="bg1"/>
              </a:solidFill>
              <a:latin typeface="Arial Narrow" pitchFamily="34" charset="0"/>
            </a:endParaRPr>
          </a:p>
        </p:txBody>
      </p:sp>
      <p:pic>
        <p:nvPicPr>
          <p:cNvPr id="7" name="4E92DA43-5712-40E9-AFDC-2C1062C78C6F" descr="7646DFF2-B812-4635-AA57-5171E34E5A45@chrc">
            <a:extLst>
              <a:ext uri="{FF2B5EF4-FFF2-40B4-BE49-F238E27FC236}">
                <a16:creationId xmlns:a16="http://schemas.microsoft.com/office/drawing/2014/main" id="{D5BAC114-308B-404D-B7F7-B1272E82E2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7174" y="213603"/>
            <a:ext cx="2149652" cy="122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1519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47960"/>
            <a:ext cx="6166956" cy="954107"/>
          </a:xfrm>
          <a:prstGeom prst="rect">
            <a:avLst/>
          </a:prstGeom>
          <a:noFill/>
        </p:spPr>
        <p:txBody>
          <a:bodyPr wrap="square">
            <a:spAutoFit/>
          </a:bodyPr>
          <a:lstStyle/>
          <a:p>
            <a:pPr lvl="0">
              <a:defRPr/>
            </a:pPr>
            <a:r>
              <a:rPr lang="fr-FR" sz="2800" b="1" dirty="0">
                <a:solidFill>
                  <a:srgbClr val="1B1A5A"/>
                </a:solidFill>
                <a:latin typeface="Arial Narrow" panose="020B0606020202030204" pitchFamily="34" charset="0"/>
                <a:cs typeface="Aharoni" panose="02010803020104030203" pitchFamily="2" charset="-79"/>
              </a:rPr>
              <a:t>Définition opérationnelle de la FA                        non valvulaire</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4421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fr-FR" sz="900" dirty="0">
                <a:solidFill>
                  <a:prstClr val="white"/>
                </a:solidFill>
                <a:latin typeface="Arial Narrow" panose="020B0606020202030204" pitchFamily="34" charset="0"/>
                <a:cs typeface="Arial" pitchFamily="34" charset="0"/>
              </a:rPr>
              <a:t>Macle L et al. Can J </a:t>
            </a:r>
            <a:r>
              <a:rPr lang="fr-FR" sz="900" dirty="0" err="1">
                <a:solidFill>
                  <a:prstClr val="white"/>
                </a:solidFill>
                <a:latin typeface="Arial Narrow" panose="020B0606020202030204" pitchFamily="34" charset="0"/>
                <a:cs typeface="Arial" pitchFamily="34" charset="0"/>
              </a:rPr>
              <a:t>Cardiol</a:t>
            </a:r>
            <a:r>
              <a:rPr lang="fr-FR" sz="900" dirty="0">
                <a:solidFill>
                  <a:prstClr val="white"/>
                </a:solidFill>
                <a:latin typeface="Arial Narrow" panose="020B0606020202030204" pitchFamily="34" charset="0"/>
                <a:cs typeface="Arial" pitchFamily="34" charset="0"/>
              </a:rPr>
              <a:t> 31:1207-18, 2015</a:t>
            </a:r>
          </a:p>
          <a:p>
            <a:pPr lvl="0">
              <a:lnSpc>
                <a:spcPct val="90000"/>
              </a:lnSpc>
              <a:defRPr/>
            </a:pPr>
            <a:r>
              <a:rPr lang="fr-FR" sz="900" dirty="0">
                <a:solidFill>
                  <a:prstClr val="white"/>
                </a:solidFill>
                <a:latin typeface="Arial Narrow" panose="020B0606020202030204" pitchFamily="34" charset="0"/>
                <a:cs typeface="Arial" pitchFamily="34" charset="0"/>
              </a:rPr>
              <a:t>De Caterina R, et al. </a:t>
            </a:r>
            <a:r>
              <a:rPr lang="fr-FR" sz="900" dirty="0" err="1">
                <a:solidFill>
                  <a:prstClr val="white"/>
                </a:solidFill>
                <a:latin typeface="Arial Narrow" panose="020B0606020202030204" pitchFamily="34" charset="0"/>
                <a:cs typeface="Arial" pitchFamily="34" charset="0"/>
              </a:rPr>
              <a:t>Eur</a:t>
            </a:r>
            <a:r>
              <a:rPr lang="fr-FR" sz="900" dirty="0">
                <a:solidFill>
                  <a:prstClr val="white"/>
                </a:solidFill>
                <a:latin typeface="Arial Narrow" panose="020B0606020202030204" pitchFamily="34" charset="0"/>
                <a:cs typeface="Arial" pitchFamily="34" charset="0"/>
              </a:rPr>
              <a:t> </a:t>
            </a:r>
            <a:r>
              <a:rPr lang="fr-FR" sz="900" dirty="0" err="1">
                <a:solidFill>
                  <a:prstClr val="white"/>
                </a:solidFill>
                <a:latin typeface="Arial Narrow" panose="020B0606020202030204" pitchFamily="34" charset="0"/>
                <a:cs typeface="Arial" pitchFamily="34" charset="0"/>
              </a:rPr>
              <a:t>Hear</a:t>
            </a:r>
            <a:r>
              <a:rPr lang="fr-FR" sz="900" dirty="0">
                <a:solidFill>
                  <a:prstClr val="white"/>
                </a:solidFill>
                <a:latin typeface="Arial Narrow" panose="020B0606020202030204" pitchFamily="34" charset="0"/>
                <a:cs typeface="Arial" pitchFamily="34" charset="0"/>
              </a:rPr>
              <a:t> J 2014;35:3328-35</a:t>
            </a:r>
            <a:endPar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sp>
        <p:nvSpPr>
          <p:cNvPr id="18" name="Rectangle 17">
            <a:extLst>
              <a:ext uri="{FF2B5EF4-FFF2-40B4-BE49-F238E27FC236}">
                <a16:creationId xmlns:a16="http://schemas.microsoft.com/office/drawing/2014/main" id="{EFB4E5F0-48FA-45A3-9A50-6467FF363D5C}"/>
              </a:ext>
            </a:extLst>
          </p:cNvPr>
          <p:cNvSpPr/>
          <p:nvPr/>
        </p:nvSpPr>
        <p:spPr>
          <a:xfrm>
            <a:off x="134547" y="1628213"/>
            <a:ext cx="8847527" cy="4226904"/>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1624983"/>
            <a:ext cx="182880" cy="4224528"/>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1621692"/>
            <a:ext cx="182880" cy="4224528"/>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7" name="TextBox 26">
            <a:extLst>
              <a:ext uri="{FF2B5EF4-FFF2-40B4-BE49-F238E27FC236}">
                <a16:creationId xmlns:a16="http://schemas.microsoft.com/office/drawing/2014/main" id="{32466A72-A7C3-413E-A356-4CA1B824B658}"/>
              </a:ext>
            </a:extLst>
          </p:cNvPr>
          <p:cNvSpPr txBox="1"/>
          <p:nvPr/>
        </p:nvSpPr>
        <p:spPr>
          <a:xfrm>
            <a:off x="522836" y="1687330"/>
            <a:ext cx="8276357" cy="461665"/>
          </a:xfrm>
          <a:prstGeom prst="rect">
            <a:avLst/>
          </a:prstGeom>
          <a:noFill/>
          <a:ln>
            <a:noFill/>
          </a:ln>
        </p:spPr>
        <p:txBody>
          <a:bodyPr wrap="square" rtlCol="0">
            <a:spAutoFit/>
          </a:bodyPr>
          <a:lstStyle/>
          <a:p>
            <a:r>
              <a:rPr lang="en-CA" sz="2400" b="1" dirty="0">
                <a:solidFill>
                  <a:srgbClr val="183059"/>
                </a:solidFill>
                <a:latin typeface="Arial Narrow" panose="020B0606020202030204" pitchFamily="34" charset="0"/>
                <a:cs typeface="Aharoni" panose="02010803020104030203" pitchFamily="2" charset="-79"/>
              </a:rPr>
              <a:t>La </a:t>
            </a:r>
            <a:r>
              <a:rPr lang="fr-MC" sz="2400" b="1" dirty="0">
                <a:solidFill>
                  <a:srgbClr val="183059"/>
                </a:solidFill>
                <a:latin typeface="Arial Narrow" panose="020B0606020202030204" pitchFamily="34" charset="0"/>
                <a:cs typeface="Aharoni" panose="02010803020104030203" pitchFamily="2" charset="-79"/>
              </a:rPr>
              <a:t>FA « valvulaire » inclut :</a:t>
            </a:r>
          </a:p>
        </p:txBody>
      </p:sp>
      <p:sp>
        <p:nvSpPr>
          <p:cNvPr id="28" name="Rectangle 27">
            <a:extLst>
              <a:ext uri="{FF2B5EF4-FFF2-40B4-BE49-F238E27FC236}">
                <a16:creationId xmlns:a16="http://schemas.microsoft.com/office/drawing/2014/main" id="{29F13134-33DB-401C-B95B-7FD25B19263B}"/>
              </a:ext>
            </a:extLst>
          </p:cNvPr>
          <p:cNvSpPr/>
          <p:nvPr/>
        </p:nvSpPr>
        <p:spPr>
          <a:xfrm flipH="1">
            <a:off x="522835" y="2259970"/>
            <a:ext cx="7683194" cy="707886"/>
          </a:xfrm>
          <a:prstGeom prst="rect">
            <a:avLst/>
          </a:prstGeom>
        </p:spPr>
        <p:txBody>
          <a:bodyPr wrap="square">
            <a:spAutoFit/>
          </a:bodyPr>
          <a:lstStyle/>
          <a:p>
            <a:pPr marL="742950" lvl="1" indent="-285750">
              <a:buFont typeface="Lato" panose="020F0502020204030203" pitchFamily="34" charset="0"/>
              <a:buChar char="−"/>
            </a:pPr>
            <a:r>
              <a:rPr lang="fr-FR" sz="20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Valve cardiaque mécanique </a:t>
            </a:r>
          </a:p>
          <a:p>
            <a:pPr marL="742950" lvl="1" indent="-285750">
              <a:buFont typeface="Lato" panose="020F0502020204030203" pitchFamily="34" charset="0"/>
              <a:buChar char="−"/>
            </a:pPr>
            <a:r>
              <a:rPr lang="fr-FR" sz="20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Sténose de la valve mitrale (SM) rhumatismale modérée ou sévère *</a:t>
            </a:r>
          </a:p>
        </p:txBody>
      </p:sp>
      <p:sp>
        <p:nvSpPr>
          <p:cNvPr id="30" name="TextBox 29">
            <a:extLst>
              <a:ext uri="{FF2B5EF4-FFF2-40B4-BE49-F238E27FC236}">
                <a16:creationId xmlns:a16="http://schemas.microsoft.com/office/drawing/2014/main" id="{14FA6503-EB99-4ED7-BB0E-0F75F46A3BD1}"/>
              </a:ext>
            </a:extLst>
          </p:cNvPr>
          <p:cNvSpPr txBox="1"/>
          <p:nvPr/>
        </p:nvSpPr>
        <p:spPr>
          <a:xfrm>
            <a:off x="586510" y="3421200"/>
            <a:ext cx="8074164" cy="461665"/>
          </a:xfrm>
          <a:prstGeom prst="rect">
            <a:avLst/>
          </a:prstGeom>
          <a:noFill/>
          <a:ln>
            <a:noFill/>
          </a:ln>
        </p:spPr>
        <p:txBody>
          <a:bodyPr wrap="square" rtlCol="0">
            <a:spAutoFit/>
          </a:bodyPr>
          <a:lstStyle/>
          <a:p>
            <a:r>
              <a:rPr lang="fr-CA" sz="2400" b="1" dirty="0">
                <a:solidFill>
                  <a:srgbClr val="183059"/>
                </a:solidFill>
                <a:latin typeface="Arial Narrow" panose="020B0606020202030204" pitchFamily="34" charset="0"/>
                <a:cs typeface="Aharoni" panose="02010803020104030203" pitchFamily="2" charset="-79"/>
              </a:rPr>
              <a:t>La FANV (AF « non valvulaire ») inclut donc </a:t>
            </a:r>
            <a:r>
              <a:rPr lang="en-CA" sz="2400" b="1" dirty="0">
                <a:solidFill>
                  <a:srgbClr val="183059"/>
                </a:solidFill>
                <a:latin typeface="Arial Narrow" panose="020B0606020202030204" pitchFamily="34" charset="0"/>
                <a:cs typeface="Aharoni" panose="02010803020104030203" pitchFamily="2" charset="-79"/>
              </a:rPr>
              <a:t>:</a:t>
            </a:r>
          </a:p>
        </p:txBody>
      </p:sp>
      <p:sp>
        <p:nvSpPr>
          <p:cNvPr id="31" name="Rectangle 30">
            <a:extLst>
              <a:ext uri="{FF2B5EF4-FFF2-40B4-BE49-F238E27FC236}">
                <a16:creationId xmlns:a16="http://schemas.microsoft.com/office/drawing/2014/main" id="{536ABE2E-9C40-41EA-B8FF-E96A771CE83A}"/>
              </a:ext>
            </a:extLst>
          </p:cNvPr>
          <p:cNvSpPr/>
          <p:nvPr/>
        </p:nvSpPr>
        <p:spPr>
          <a:xfrm flipH="1">
            <a:off x="586510" y="4020459"/>
            <a:ext cx="7447782" cy="1631216"/>
          </a:xfrm>
          <a:prstGeom prst="rect">
            <a:avLst/>
          </a:prstGeom>
        </p:spPr>
        <p:txBody>
          <a:bodyPr wrap="square">
            <a:spAutoFit/>
          </a:bodyPr>
          <a:lstStyle/>
          <a:p>
            <a:pPr marL="742950" lvl="1" indent="-285750">
              <a:buFont typeface="Lato" panose="020F0502020204030203" pitchFamily="34" charset="0"/>
              <a:buChar char="−"/>
            </a:pPr>
            <a:r>
              <a:rPr lang="fr-CA" sz="20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Régurgitation mitrale (RM)</a:t>
            </a:r>
          </a:p>
          <a:p>
            <a:pPr marL="742950" lvl="1" indent="-285750">
              <a:buFont typeface="Lato" panose="020F0502020204030203" pitchFamily="34" charset="0"/>
              <a:buChar char="−"/>
            </a:pPr>
            <a:r>
              <a:rPr lang="fr-CA" sz="20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Sténose aortique (SA)</a:t>
            </a:r>
          </a:p>
          <a:p>
            <a:pPr marL="742950" lvl="1" indent="-285750">
              <a:buFont typeface="Lato" panose="020F0502020204030203" pitchFamily="34" charset="0"/>
              <a:buChar char="−"/>
            </a:pPr>
            <a:r>
              <a:rPr lang="fr-CA" sz="20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Insuffisance aortique (IA)</a:t>
            </a:r>
          </a:p>
          <a:p>
            <a:pPr marL="742950" lvl="1" indent="-285750">
              <a:buFont typeface="Lato" panose="020F0502020204030203" pitchFamily="34" charset="0"/>
              <a:buChar char="−"/>
            </a:pPr>
            <a:r>
              <a:rPr lang="fr-CA" sz="20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Implantation antérieure (3-6 mois) de </a:t>
            </a:r>
            <a:r>
              <a:rPr lang="fr-CA" sz="2000" b="1" dirty="0" err="1">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bioprothèses</a:t>
            </a:r>
            <a:r>
              <a:rPr lang="fr-CA" sz="20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 valvulaires</a:t>
            </a:r>
          </a:p>
          <a:p>
            <a:pPr marL="742950" lvl="1" indent="-285750">
              <a:buFont typeface="Lato" panose="020F0502020204030203" pitchFamily="34" charset="0"/>
              <a:buChar char="−"/>
            </a:pPr>
            <a:r>
              <a:rPr lang="fr-CA" sz="20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Chirurgie antérieure (3-6 mois) de réparation valvulaire</a:t>
            </a:r>
          </a:p>
        </p:txBody>
      </p:sp>
      <p:sp>
        <p:nvSpPr>
          <p:cNvPr id="33" name="TextBox 32">
            <a:extLst>
              <a:ext uri="{FF2B5EF4-FFF2-40B4-BE49-F238E27FC236}">
                <a16:creationId xmlns:a16="http://schemas.microsoft.com/office/drawing/2014/main" id="{07387379-9711-4886-BC77-A8D10E6BC171}"/>
              </a:ext>
            </a:extLst>
          </p:cNvPr>
          <p:cNvSpPr txBox="1"/>
          <p:nvPr/>
        </p:nvSpPr>
        <p:spPr>
          <a:xfrm>
            <a:off x="289673" y="5936569"/>
            <a:ext cx="8036220" cy="461665"/>
          </a:xfrm>
          <a:prstGeom prst="rect">
            <a:avLst/>
          </a:prstGeom>
          <a:noFill/>
        </p:spPr>
        <p:txBody>
          <a:bodyPr wrap="square" rtlCol="0">
            <a:spAutoFit/>
          </a:bodyPr>
          <a:lstStyle/>
          <a:p>
            <a:r>
              <a:rPr lang="en-US" sz="1200" dirty="0">
                <a:solidFill>
                  <a:prstClr val="black"/>
                </a:solidFill>
                <a:latin typeface="Arial Narrow" panose="020B0606020202030204" pitchFamily="34" charset="0"/>
                <a:ea typeface="Lato" panose="020F0502020204030203" pitchFamily="34" charset="0"/>
                <a:cs typeface="Lato" panose="020F0502020204030203" pitchFamily="34" charset="0"/>
              </a:rPr>
              <a:t>* </a:t>
            </a:r>
            <a:r>
              <a:rPr lang="fr-BE" sz="1200" dirty="0">
                <a:solidFill>
                  <a:prstClr val="black"/>
                </a:solidFill>
                <a:latin typeface="Arial Narrow" pitchFamily="34" charset="0"/>
                <a:ea typeface="Lato" panose="020F0502020204030203" pitchFamily="34" charset="0"/>
                <a:cs typeface="Lato" panose="020F0502020204030203" pitchFamily="34" charset="0"/>
              </a:rPr>
              <a:t>Il n’a pas été établi clairement que les patients ne présentant qu’une SM légère ou ayant subi une commissurotomie mitrale doivent être considérés comme étant atteints d’une FA « valvulaire »</a:t>
            </a:r>
            <a:endParaRPr lang="en-US" sz="1200" dirty="0">
              <a:solidFill>
                <a:prstClr val="black"/>
              </a:solidFill>
              <a:latin typeface="Arial Narrow" panose="020B0606020202030204" pitchFamily="34" charset="0"/>
              <a:ea typeface="Lato" panose="020F0502020204030203" pitchFamily="34" charset="0"/>
              <a:cs typeface="Lato" panose="020F0502020204030203" pitchFamily="34" charset="0"/>
            </a:endParaRPr>
          </a:p>
        </p:txBody>
      </p:sp>
      <p:pic>
        <p:nvPicPr>
          <p:cNvPr id="37" name="4E92DA43-5712-40E9-AFDC-2C1062C78C6F" descr="7646DFF2-B812-4635-AA57-5171E34E5A45@chrc">
            <a:extLst>
              <a:ext uri="{FF2B5EF4-FFF2-40B4-BE49-F238E27FC236}">
                <a16:creationId xmlns:a16="http://schemas.microsoft.com/office/drawing/2014/main" id="{5EDBA7B3-AF5C-4045-BF9D-9B461F0CE8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4700" y="150887"/>
            <a:ext cx="1716487" cy="977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540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95424"/>
            <a:ext cx="6867311" cy="1631216"/>
          </a:xfrm>
          <a:prstGeom prst="rect">
            <a:avLst/>
          </a:prstGeom>
          <a:noFill/>
        </p:spPr>
        <p:txBody>
          <a:bodyPr wrap="square">
            <a:spAutoFit/>
          </a:bodyPr>
          <a:lstStyle/>
          <a:p>
            <a:pPr>
              <a:defRPr/>
            </a:pPr>
            <a:r>
              <a:rPr lang="fr-CH" altLang="zh-CN" sz="3200" b="1" kern="0" dirty="0">
                <a:solidFill>
                  <a:srgbClr val="1B1A5A"/>
                </a:solidFill>
                <a:latin typeface="Arial Narrow" pitchFamily="34" charset="0"/>
                <a:ea typeface="Lato" panose="020F0502020204030203" pitchFamily="34" charset="0"/>
                <a:cs typeface="Lato" panose="020F0502020204030203" pitchFamily="34" charset="0"/>
              </a:rPr>
              <a:t>ERC utilisant des AOD vs la warfarine</a:t>
            </a:r>
            <a:br>
              <a:rPr lang="fr-CH" altLang="zh-CN" sz="3200" b="1" kern="0" dirty="0">
                <a:solidFill>
                  <a:schemeClr val="tx2">
                    <a:lumMod val="50000"/>
                  </a:schemeClr>
                </a:solidFill>
                <a:latin typeface="Arial Narrow" pitchFamily="34" charset="0"/>
                <a:ea typeface="Lato" panose="020F0502020204030203" pitchFamily="34" charset="0"/>
                <a:cs typeface="Lato" panose="020F0502020204030203" pitchFamily="34" charset="0"/>
              </a:rPr>
            </a:br>
            <a:r>
              <a:rPr lang="fr-CH" altLang="zh-CN" sz="3200" b="1" dirty="0">
                <a:solidFill>
                  <a:srgbClr val="0070C0"/>
                </a:solidFill>
                <a:latin typeface="Arial Narrow" panose="020B0606020202030204" pitchFamily="34" charset="0"/>
                <a:cs typeface="Aharoni" panose="02010803020104030203" pitchFamily="2" charset="-79"/>
              </a:rPr>
              <a:t>Caractéristiques initiales</a:t>
            </a:r>
            <a:br>
              <a:rPr lang="en-CA" sz="4000" b="1" dirty="0">
                <a:solidFill>
                  <a:srgbClr val="1B1A5A"/>
                </a:solidFill>
                <a:latin typeface="Arial Narrow" panose="020B0606020202030204" pitchFamily="34" charset="0"/>
                <a:cs typeface="Aharoni" panose="02010803020104030203" pitchFamily="2" charset="-79"/>
              </a:rPr>
            </a:br>
            <a:endParaRPr lang="en-CA" sz="3600" b="1" dirty="0">
              <a:solidFill>
                <a:srgbClr val="0070C0"/>
              </a:solidFill>
              <a:latin typeface="Arial Narrow" panose="020B0606020202030204" pitchFamily="34" charset="0"/>
              <a:cs typeface="Aharoni" panose="02010803020104030203" pitchFamily="2" charset="-79"/>
            </a:endParaRPr>
          </a:p>
        </p:txBody>
      </p:sp>
      <p:graphicFrame>
        <p:nvGraphicFramePr>
          <p:cNvPr id="21" name="Table 20">
            <a:extLst>
              <a:ext uri="{FF2B5EF4-FFF2-40B4-BE49-F238E27FC236}">
                <a16:creationId xmlns:a16="http://schemas.microsoft.com/office/drawing/2014/main" id="{D8049489-53F5-4CD1-813F-3B059AC33B87}"/>
              </a:ext>
            </a:extLst>
          </p:cNvPr>
          <p:cNvGraphicFramePr>
            <a:graphicFrameLocks noGrp="1"/>
          </p:cNvGraphicFramePr>
          <p:nvPr>
            <p:extLst>
              <p:ext uri="{D42A27DB-BD31-4B8C-83A1-F6EECF244321}">
                <p14:modId xmlns:p14="http://schemas.microsoft.com/office/powerpoint/2010/main" val="2499843980"/>
              </p:ext>
            </p:extLst>
          </p:nvPr>
        </p:nvGraphicFramePr>
        <p:xfrm>
          <a:off x="284791" y="1580312"/>
          <a:ext cx="8561521" cy="2889344"/>
        </p:xfrm>
        <a:graphic>
          <a:graphicData uri="http://schemas.openxmlformats.org/drawingml/2006/table">
            <a:tbl>
              <a:tblPr firstRow="1" bandRow="1">
                <a:effectLst>
                  <a:outerShdw blurRad="50800" dist="38100" dir="2700000" algn="tl" rotWithShape="0">
                    <a:prstClr val="black">
                      <a:alpha val="40000"/>
                    </a:prstClr>
                  </a:outerShdw>
                </a:effectLst>
              </a:tblPr>
              <a:tblGrid>
                <a:gridCol w="1906865">
                  <a:extLst>
                    <a:ext uri="{9D8B030D-6E8A-4147-A177-3AD203B41FA5}">
                      <a16:colId xmlns:a16="http://schemas.microsoft.com/office/drawing/2014/main" val="20000"/>
                    </a:ext>
                  </a:extLst>
                </a:gridCol>
                <a:gridCol w="1663664">
                  <a:extLst>
                    <a:ext uri="{9D8B030D-6E8A-4147-A177-3AD203B41FA5}">
                      <a16:colId xmlns:a16="http://schemas.microsoft.com/office/drawing/2014/main" val="20001"/>
                    </a:ext>
                  </a:extLst>
                </a:gridCol>
                <a:gridCol w="1663664">
                  <a:extLst>
                    <a:ext uri="{9D8B030D-6E8A-4147-A177-3AD203B41FA5}">
                      <a16:colId xmlns:a16="http://schemas.microsoft.com/office/drawing/2014/main" val="20002"/>
                    </a:ext>
                  </a:extLst>
                </a:gridCol>
                <a:gridCol w="1663664">
                  <a:extLst>
                    <a:ext uri="{9D8B030D-6E8A-4147-A177-3AD203B41FA5}">
                      <a16:colId xmlns:a16="http://schemas.microsoft.com/office/drawing/2014/main" val="20003"/>
                    </a:ext>
                  </a:extLst>
                </a:gridCol>
                <a:gridCol w="1663664">
                  <a:extLst>
                    <a:ext uri="{9D8B030D-6E8A-4147-A177-3AD203B41FA5}">
                      <a16:colId xmlns:a16="http://schemas.microsoft.com/office/drawing/2014/main" val="20004"/>
                    </a:ext>
                  </a:extLst>
                </a:gridCol>
              </a:tblGrid>
              <a:tr h="664304">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800" dirty="0">
                        <a:solidFill>
                          <a:schemeClr val="tx1"/>
                        </a:solidFill>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1800" dirty="0">
                          <a:solidFill>
                            <a:schemeClr val="bg1"/>
                          </a:solidFill>
                          <a:latin typeface="Arial Narrow" panose="020B0606020202030204" pitchFamily="34" charset="0"/>
                        </a:rPr>
                        <a:t>RE-</a:t>
                      </a:r>
                      <a:r>
                        <a:rPr lang="en-US" sz="1800" dirty="0" err="1">
                          <a:solidFill>
                            <a:schemeClr val="bg1"/>
                          </a:solidFill>
                          <a:latin typeface="Arial Narrow" panose="020B0606020202030204" pitchFamily="34" charset="0"/>
                        </a:rPr>
                        <a:t>LY</a:t>
                      </a:r>
                      <a:r>
                        <a:rPr lang="en-US" sz="1800" baseline="30000" dirty="0" err="1">
                          <a:solidFill>
                            <a:schemeClr val="bg1"/>
                          </a:solidFill>
                          <a:latin typeface="Arial Narrow" panose="020B0606020202030204" pitchFamily="34" charset="0"/>
                        </a:rPr>
                        <a:t>a</a:t>
                      </a:r>
                      <a:endParaRPr lang="en-US" sz="1800" baseline="30000" dirty="0">
                        <a:solidFill>
                          <a:schemeClr val="bg1"/>
                        </a:solidFill>
                        <a:latin typeface="Arial Narrow" panose="020B0606020202030204" pitchFamily="34" charset="0"/>
                      </a:endParaRPr>
                    </a:p>
                    <a:p>
                      <a:pPr algn="ctr">
                        <a:lnSpc>
                          <a:spcPct val="80000"/>
                        </a:lnSpc>
                      </a:pPr>
                      <a:endParaRPr lang="en-US" sz="1800" baseline="30000" dirty="0">
                        <a:solidFill>
                          <a:schemeClr val="bg1"/>
                        </a:solidFill>
                        <a:latin typeface="Arial Narrow" panose="020B0606020202030204" pitchFamily="34" charset="0"/>
                      </a:endParaRPr>
                    </a:p>
                    <a:p>
                      <a:pPr algn="ctr">
                        <a:lnSpc>
                          <a:spcPct val="80000"/>
                        </a:lnSpc>
                      </a:pPr>
                      <a:r>
                        <a:rPr lang="en-US" sz="1800" baseline="30000" dirty="0">
                          <a:solidFill>
                            <a:schemeClr val="bg1"/>
                          </a:solidFill>
                          <a:latin typeface="Arial Narrow" panose="020B0606020202030204" pitchFamily="34" charset="0"/>
                        </a:rPr>
                        <a:t>(</a:t>
                      </a:r>
                      <a:r>
                        <a:rPr lang="en-US" sz="1800" baseline="30000" dirty="0" err="1">
                          <a:solidFill>
                            <a:schemeClr val="bg1"/>
                          </a:solidFill>
                          <a:latin typeface="Arial Narrow" panose="020B0606020202030204" pitchFamily="34" charset="0"/>
                        </a:rPr>
                        <a:t>Dabigatran</a:t>
                      </a:r>
                      <a:r>
                        <a:rPr lang="en-US" sz="1800" baseline="30000" dirty="0">
                          <a:solidFill>
                            <a:schemeClr val="bg1"/>
                          </a:solidFill>
                          <a:latin typeface="Arial Narrow" panose="020B0606020202030204" pitchFamily="34" charset="0"/>
                        </a:rPr>
                        <a:t>)</a:t>
                      </a:r>
                    </a:p>
                  </a:txBody>
                  <a:tcP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1800" dirty="0">
                          <a:solidFill>
                            <a:schemeClr val="bg1"/>
                          </a:solidFill>
                          <a:latin typeface="Arial Narrow" panose="020B0606020202030204" pitchFamily="34" charset="0"/>
                        </a:rPr>
                        <a:t>ROCKET-</a:t>
                      </a:r>
                      <a:r>
                        <a:rPr lang="en-US" sz="1800" dirty="0" err="1">
                          <a:solidFill>
                            <a:schemeClr val="bg1"/>
                          </a:solidFill>
                          <a:latin typeface="Arial Narrow" panose="020B0606020202030204" pitchFamily="34" charset="0"/>
                        </a:rPr>
                        <a:t>AF</a:t>
                      </a:r>
                      <a:r>
                        <a:rPr lang="en-US" sz="1800" baseline="30000" dirty="0" err="1">
                          <a:solidFill>
                            <a:schemeClr val="bg1"/>
                          </a:solidFill>
                          <a:latin typeface="Arial Narrow" panose="020B0606020202030204" pitchFamily="34" charset="0"/>
                        </a:rPr>
                        <a:t>b</a:t>
                      </a:r>
                      <a:endParaRPr lang="en-US" sz="1800" baseline="30000" dirty="0">
                        <a:solidFill>
                          <a:schemeClr val="bg1"/>
                        </a:solidFill>
                        <a:latin typeface="Arial Narrow" panose="020B0606020202030204" pitchFamily="34" charset="0"/>
                      </a:endParaRPr>
                    </a:p>
                    <a:p>
                      <a:pPr algn="ctr">
                        <a:lnSpc>
                          <a:spcPct val="80000"/>
                        </a:lnSpc>
                      </a:pPr>
                      <a:endParaRPr lang="en-US" sz="1800" baseline="30000" dirty="0">
                        <a:solidFill>
                          <a:schemeClr val="bg1"/>
                        </a:solidFill>
                        <a:latin typeface="Arial Narrow" panose="020B0606020202030204" pitchFamily="34" charset="0"/>
                      </a:endParaRPr>
                    </a:p>
                    <a:p>
                      <a:pPr algn="ctr">
                        <a:lnSpc>
                          <a:spcPct val="80000"/>
                        </a:lnSpc>
                      </a:pPr>
                      <a:r>
                        <a:rPr lang="en-US" sz="1800" baseline="30000" dirty="0">
                          <a:solidFill>
                            <a:schemeClr val="bg1"/>
                          </a:solidFill>
                          <a:latin typeface="Arial Narrow" panose="020B0606020202030204" pitchFamily="34" charset="0"/>
                        </a:rPr>
                        <a:t>(Rivaroxaban)</a:t>
                      </a:r>
                    </a:p>
                  </a:txBody>
                  <a:tcP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1800" dirty="0" err="1">
                          <a:solidFill>
                            <a:schemeClr val="bg1"/>
                          </a:solidFill>
                          <a:latin typeface="Arial Narrow" panose="020B0606020202030204" pitchFamily="34" charset="0"/>
                        </a:rPr>
                        <a:t>ARISTOTLE</a:t>
                      </a:r>
                      <a:r>
                        <a:rPr lang="en-US" sz="1800" baseline="30000" dirty="0" err="1">
                          <a:solidFill>
                            <a:schemeClr val="bg1"/>
                          </a:solidFill>
                          <a:latin typeface="Arial Narrow" panose="020B0606020202030204" pitchFamily="34" charset="0"/>
                        </a:rPr>
                        <a:t>c</a:t>
                      </a:r>
                      <a:endParaRPr lang="en-US" sz="1800" baseline="30000" dirty="0">
                        <a:solidFill>
                          <a:schemeClr val="bg1"/>
                        </a:solidFill>
                        <a:latin typeface="Arial Narrow" panose="020B0606020202030204" pitchFamily="34" charset="0"/>
                      </a:endParaRPr>
                    </a:p>
                    <a:p>
                      <a:pPr algn="ctr">
                        <a:lnSpc>
                          <a:spcPct val="80000"/>
                        </a:lnSpc>
                      </a:pPr>
                      <a:endParaRPr lang="en-US" sz="1800" baseline="30000" dirty="0">
                        <a:solidFill>
                          <a:schemeClr val="bg1"/>
                        </a:solidFill>
                        <a:latin typeface="Arial Narrow" panose="020B0606020202030204" pitchFamily="34" charset="0"/>
                      </a:endParaRPr>
                    </a:p>
                    <a:p>
                      <a:pPr algn="ctr">
                        <a:lnSpc>
                          <a:spcPct val="80000"/>
                        </a:lnSpc>
                      </a:pPr>
                      <a:r>
                        <a:rPr lang="en-US" sz="1800" baseline="30000" dirty="0">
                          <a:solidFill>
                            <a:schemeClr val="bg1"/>
                          </a:solidFill>
                          <a:latin typeface="Arial Narrow" panose="020B0606020202030204" pitchFamily="34" charset="0"/>
                        </a:rPr>
                        <a:t>(</a:t>
                      </a:r>
                      <a:r>
                        <a:rPr lang="en-US" sz="1800" baseline="30000" dirty="0" err="1">
                          <a:solidFill>
                            <a:schemeClr val="bg1"/>
                          </a:solidFill>
                          <a:latin typeface="Arial Narrow" panose="020B0606020202030204" pitchFamily="34" charset="0"/>
                        </a:rPr>
                        <a:t>Apixaban</a:t>
                      </a:r>
                      <a:r>
                        <a:rPr lang="en-US" sz="1800" baseline="30000" dirty="0">
                          <a:solidFill>
                            <a:schemeClr val="bg1"/>
                          </a:solidFill>
                          <a:latin typeface="Arial Narrow" panose="020B0606020202030204" pitchFamily="34" charset="0"/>
                        </a:rPr>
                        <a:t>)</a:t>
                      </a:r>
                    </a:p>
                  </a:txBody>
                  <a:tcP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1800" dirty="0">
                          <a:solidFill>
                            <a:schemeClr val="bg1"/>
                          </a:solidFill>
                          <a:latin typeface="Arial Narrow" panose="020B0606020202030204" pitchFamily="34" charset="0"/>
                        </a:rPr>
                        <a:t>ENGAGE</a:t>
                      </a:r>
                      <a:r>
                        <a:rPr lang="en-US" sz="1800" baseline="0" dirty="0">
                          <a:solidFill>
                            <a:schemeClr val="bg1"/>
                          </a:solidFill>
                          <a:latin typeface="Arial Narrow" panose="020B0606020202030204" pitchFamily="34" charset="0"/>
                        </a:rPr>
                        <a:t> </a:t>
                      </a:r>
                      <a:r>
                        <a:rPr lang="en-US" sz="1800" baseline="0" dirty="0" err="1">
                          <a:solidFill>
                            <a:schemeClr val="bg1"/>
                          </a:solidFill>
                          <a:latin typeface="Arial Narrow" panose="020B0606020202030204" pitchFamily="34" charset="0"/>
                        </a:rPr>
                        <a:t>AF</a:t>
                      </a:r>
                      <a:r>
                        <a:rPr lang="en-US" sz="1800" baseline="30000" dirty="0" err="1">
                          <a:solidFill>
                            <a:schemeClr val="bg1"/>
                          </a:solidFill>
                          <a:latin typeface="Arial Narrow" panose="020B0606020202030204" pitchFamily="34" charset="0"/>
                        </a:rPr>
                        <a:t>d</a:t>
                      </a:r>
                      <a:endParaRPr lang="en-US" sz="1800" baseline="30000" dirty="0">
                        <a:solidFill>
                          <a:schemeClr val="bg1"/>
                        </a:solidFill>
                        <a:latin typeface="Arial Narrow" panose="020B0606020202030204" pitchFamily="34" charset="0"/>
                      </a:endParaRPr>
                    </a:p>
                    <a:p>
                      <a:pPr algn="ctr">
                        <a:lnSpc>
                          <a:spcPct val="80000"/>
                        </a:lnSpc>
                      </a:pPr>
                      <a:endParaRPr lang="en-US" sz="1800" baseline="30000" dirty="0">
                        <a:solidFill>
                          <a:schemeClr val="bg1"/>
                        </a:solidFill>
                        <a:latin typeface="Arial Narrow" panose="020B0606020202030204" pitchFamily="34" charset="0"/>
                      </a:endParaRPr>
                    </a:p>
                    <a:p>
                      <a:pPr algn="ctr">
                        <a:lnSpc>
                          <a:spcPct val="80000"/>
                        </a:lnSpc>
                      </a:pPr>
                      <a:r>
                        <a:rPr lang="en-US" sz="1800" baseline="30000" dirty="0">
                          <a:solidFill>
                            <a:schemeClr val="bg1"/>
                          </a:solidFill>
                          <a:latin typeface="Arial Narrow" panose="020B0606020202030204" pitchFamily="34" charset="0"/>
                        </a:rPr>
                        <a:t>(</a:t>
                      </a:r>
                      <a:r>
                        <a:rPr lang="en-US" sz="1800" baseline="30000" dirty="0" err="1">
                          <a:solidFill>
                            <a:schemeClr val="bg1"/>
                          </a:solidFill>
                          <a:latin typeface="Arial Narrow" panose="020B0606020202030204" pitchFamily="34" charset="0"/>
                        </a:rPr>
                        <a:t>Edoxaban</a:t>
                      </a:r>
                      <a:r>
                        <a:rPr lang="en-US" sz="1800" baseline="30000" dirty="0">
                          <a:solidFill>
                            <a:schemeClr val="bg1"/>
                          </a:solidFill>
                          <a:latin typeface="Arial Narrow" panose="020B0606020202030204" pitchFamily="34" charset="0"/>
                        </a:rPr>
                        <a:t>)</a:t>
                      </a:r>
                    </a:p>
                  </a:txBody>
                  <a:tcPr>
                    <a:lnL w="12700" cmpd="sng">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extLst>
                  <a:ext uri="{0D108BD9-81ED-4DB2-BD59-A6C34878D82A}">
                    <a16:rowId xmlns:a16="http://schemas.microsoft.com/office/drawing/2014/main" val="10000"/>
                  </a:ext>
                </a:extLst>
              </a:tr>
              <a:tr h="370840">
                <a:tc>
                  <a:txBody>
                    <a:bodyPr/>
                    <a:lstStyle/>
                    <a:p>
                      <a:r>
                        <a:rPr lang="fr-CH" sz="1800" noProof="0" dirty="0">
                          <a:latin typeface="Arial Narrow" pitchFamily="34" charset="0"/>
                        </a:rPr>
                        <a:t>Randomisation, N</a:t>
                      </a:r>
                    </a:p>
                  </a:txBody>
                  <a:tcPr>
                    <a:lnL w="12700" cap="flat" cmpd="sng" algn="ctr">
                      <a:solidFill>
                        <a:sysClr val="windowText" lastClr="00000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18</a:t>
                      </a:r>
                      <a:r>
                        <a:rPr lang="en-US" sz="1800" baseline="0" dirty="0">
                          <a:latin typeface="Arial Narrow" pitchFamily="34" charset="0"/>
                        </a:rPr>
                        <a:t> </a:t>
                      </a:r>
                      <a:r>
                        <a:rPr lang="en-US" sz="1800" dirty="0">
                          <a:latin typeface="Arial Narrow" pitchFamily="34" charset="0"/>
                        </a:rPr>
                        <a:t>113</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14</a:t>
                      </a:r>
                      <a:r>
                        <a:rPr lang="en-US" sz="1800" baseline="0" dirty="0">
                          <a:latin typeface="Arial Narrow" pitchFamily="34" charset="0"/>
                        </a:rPr>
                        <a:t> </a:t>
                      </a:r>
                      <a:r>
                        <a:rPr lang="en-US" sz="1800" dirty="0">
                          <a:latin typeface="Arial Narrow" pitchFamily="34" charset="0"/>
                        </a:rPr>
                        <a:t>264</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18</a:t>
                      </a:r>
                      <a:r>
                        <a:rPr lang="en-US" sz="1800" baseline="0" dirty="0">
                          <a:latin typeface="Arial Narrow" pitchFamily="34" charset="0"/>
                        </a:rPr>
                        <a:t> </a:t>
                      </a:r>
                      <a:r>
                        <a:rPr lang="en-US" sz="1800" dirty="0">
                          <a:latin typeface="Arial Narrow" pitchFamily="34" charset="0"/>
                        </a:rPr>
                        <a:t>201</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21</a:t>
                      </a:r>
                      <a:r>
                        <a:rPr lang="en-US" sz="1800" baseline="0" dirty="0">
                          <a:latin typeface="Arial Narrow" pitchFamily="34" charset="0"/>
                        </a:rPr>
                        <a:t> </a:t>
                      </a:r>
                      <a:r>
                        <a:rPr lang="en-US" sz="1800" dirty="0">
                          <a:latin typeface="Arial Narrow" pitchFamily="34" charset="0"/>
                        </a:rPr>
                        <a:t>105</a:t>
                      </a:r>
                    </a:p>
                  </a:txBody>
                  <a:tcPr>
                    <a:lnL w="12700" cmpd="sng">
                      <a:noFill/>
                    </a:lnL>
                    <a:lnR w="12700" cap="flat" cmpd="sng" algn="ctr">
                      <a:solidFill>
                        <a:sysClr val="windowText" lastClr="0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1"/>
                  </a:ext>
                </a:extLst>
              </a:tr>
              <a:tr h="370840">
                <a:tc>
                  <a:txBody>
                    <a:bodyPr/>
                    <a:lstStyle/>
                    <a:p>
                      <a:r>
                        <a:rPr lang="fr-CH" sz="1800" noProof="0" dirty="0">
                          <a:latin typeface="Arial Narrow" pitchFamily="34" charset="0"/>
                        </a:rPr>
                        <a:t>Âge , année</a:t>
                      </a: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72±9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73 [65-78]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70 [63-76]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72 [64-78]</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5E0F3"/>
                    </a:solidFill>
                  </a:tcPr>
                </a:tc>
                <a:extLst>
                  <a:ext uri="{0D108BD9-81ED-4DB2-BD59-A6C34878D82A}">
                    <a16:rowId xmlns:a16="http://schemas.microsoft.com/office/drawing/2014/main" val="10002"/>
                  </a:ext>
                </a:extLst>
              </a:tr>
              <a:tr h="370840">
                <a:tc>
                  <a:txBody>
                    <a:bodyPr/>
                    <a:lstStyle/>
                    <a:p>
                      <a:r>
                        <a:rPr lang="fr-CH" sz="1800" noProof="0" dirty="0">
                          <a:latin typeface="Arial Narrow" pitchFamily="34" charset="0"/>
                        </a:rPr>
                        <a:t>Sexe féminin,</a:t>
                      </a:r>
                      <a:r>
                        <a:rPr lang="fr-CH" sz="1800" baseline="0" noProof="0" dirty="0">
                          <a:latin typeface="Arial Narrow" pitchFamily="34" charset="0"/>
                        </a:rPr>
                        <a:t> %</a:t>
                      </a:r>
                      <a:endParaRPr lang="fr-CH" sz="1800" noProof="0" dirty="0">
                        <a:latin typeface="Arial Narrow"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37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40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35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38</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3"/>
                  </a:ext>
                </a:extLst>
              </a:tr>
              <a:tr h="370840">
                <a:tc>
                  <a:txBody>
                    <a:bodyPr/>
                    <a:lstStyle/>
                    <a:p>
                      <a:r>
                        <a:rPr lang="fr-CH" sz="1800" noProof="0" dirty="0">
                          <a:latin typeface="Arial Narrow" pitchFamily="34" charset="0"/>
                        </a:rPr>
                        <a:t>FA paroxystique, %</a:t>
                      </a: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32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18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25</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5E0F3"/>
                    </a:solidFill>
                  </a:tcPr>
                </a:tc>
                <a:extLst>
                  <a:ext uri="{0D108BD9-81ED-4DB2-BD59-A6C34878D82A}">
                    <a16:rowId xmlns:a16="http://schemas.microsoft.com/office/drawing/2014/main" val="10004"/>
                  </a:ext>
                </a:extLst>
              </a:tr>
              <a:tr h="370840">
                <a:tc>
                  <a:txBody>
                    <a:bodyPr/>
                    <a:lstStyle/>
                    <a:p>
                      <a:r>
                        <a:rPr lang="fr-CH" sz="1800" noProof="0" dirty="0">
                          <a:latin typeface="Arial Narrow" pitchFamily="34" charset="0"/>
                        </a:rPr>
                        <a:t>Naïfs</a:t>
                      </a:r>
                      <a:r>
                        <a:rPr lang="fr-CH" sz="1800" baseline="0" noProof="0" dirty="0">
                          <a:latin typeface="Arial Narrow" pitchFamily="34" charset="0"/>
                        </a:rPr>
                        <a:t> d’A</a:t>
                      </a:r>
                      <a:r>
                        <a:rPr lang="fr-CH" sz="1800" noProof="0" dirty="0">
                          <a:latin typeface="Arial Narrow" pitchFamily="34" charset="0"/>
                        </a:rPr>
                        <a:t>VK,</a:t>
                      </a:r>
                      <a:r>
                        <a:rPr lang="fr-CH" sz="1800" baseline="0" noProof="0" dirty="0">
                          <a:latin typeface="Arial Narrow" pitchFamily="34" charset="0"/>
                        </a:rPr>
                        <a:t> %</a:t>
                      </a:r>
                      <a:endParaRPr lang="fr-CH" sz="1800" noProof="0" dirty="0">
                        <a:latin typeface="Arial Narrow"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50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38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43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41</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r h="370840">
                <a:tc>
                  <a:txBody>
                    <a:bodyPr/>
                    <a:lstStyle/>
                    <a:p>
                      <a:r>
                        <a:rPr lang="fr-CH" sz="1800" noProof="0" dirty="0">
                          <a:latin typeface="Arial Narrow" pitchFamily="34" charset="0"/>
                        </a:rPr>
                        <a:t>Utilisation</a:t>
                      </a:r>
                      <a:r>
                        <a:rPr lang="fr-CH" sz="1800" baseline="0" noProof="0" dirty="0">
                          <a:latin typeface="Arial Narrow" pitchFamily="34" charset="0"/>
                        </a:rPr>
                        <a:t> d’AAS</a:t>
                      </a:r>
                      <a:r>
                        <a:rPr lang="fr-CH" sz="1800" noProof="0" dirty="0">
                          <a:latin typeface="Arial Narrow" pitchFamily="34" charset="0"/>
                        </a:rPr>
                        <a:t>, %</a:t>
                      </a: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40</a:t>
                      </a:r>
                    </a:p>
                  </a:txBody>
                  <a:tcP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36</a:t>
                      </a:r>
                    </a:p>
                  </a:txBody>
                  <a:tcP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31</a:t>
                      </a:r>
                    </a:p>
                  </a:txBody>
                  <a:tcP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29</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extLst>
                  <a:ext uri="{0D108BD9-81ED-4DB2-BD59-A6C34878D82A}">
                    <a16:rowId xmlns:a16="http://schemas.microsoft.com/office/drawing/2014/main" val="10006"/>
                  </a:ext>
                </a:extLst>
              </a:tr>
            </a:tbl>
          </a:graphicData>
        </a:graphic>
      </p:graphicFrame>
      <p:graphicFrame>
        <p:nvGraphicFramePr>
          <p:cNvPr id="40" name="Chart 39">
            <a:extLst>
              <a:ext uri="{FF2B5EF4-FFF2-40B4-BE49-F238E27FC236}">
                <a16:creationId xmlns:a16="http://schemas.microsoft.com/office/drawing/2014/main" id="{888CC0D8-AE5D-45E7-BD5F-EB8699F7D732}"/>
              </a:ext>
            </a:extLst>
          </p:cNvPr>
          <p:cNvGraphicFramePr/>
          <p:nvPr>
            <p:extLst>
              <p:ext uri="{D42A27DB-BD31-4B8C-83A1-F6EECF244321}">
                <p14:modId xmlns:p14="http://schemas.microsoft.com/office/powerpoint/2010/main" val="3382465106"/>
              </p:ext>
            </p:extLst>
          </p:nvPr>
        </p:nvGraphicFramePr>
        <p:xfrm>
          <a:off x="2164604" y="4698655"/>
          <a:ext cx="1679757" cy="15670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1" name="Chart 40">
            <a:extLst>
              <a:ext uri="{FF2B5EF4-FFF2-40B4-BE49-F238E27FC236}">
                <a16:creationId xmlns:a16="http://schemas.microsoft.com/office/drawing/2014/main" id="{5D347300-F21D-4C2A-BA72-1B04CD620005}"/>
              </a:ext>
            </a:extLst>
          </p:cNvPr>
          <p:cNvGraphicFramePr/>
          <p:nvPr>
            <p:extLst>
              <p:ext uri="{D42A27DB-BD31-4B8C-83A1-F6EECF244321}">
                <p14:modId xmlns:p14="http://schemas.microsoft.com/office/powerpoint/2010/main" val="4080707140"/>
              </p:ext>
            </p:extLst>
          </p:nvPr>
        </p:nvGraphicFramePr>
        <p:xfrm>
          <a:off x="3869347" y="4702193"/>
          <a:ext cx="1679757" cy="156707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2" name="Chart 41">
            <a:extLst>
              <a:ext uri="{FF2B5EF4-FFF2-40B4-BE49-F238E27FC236}">
                <a16:creationId xmlns:a16="http://schemas.microsoft.com/office/drawing/2014/main" id="{2B95F877-F00B-418E-8FED-6FDCAFE3B34C}"/>
              </a:ext>
            </a:extLst>
          </p:cNvPr>
          <p:cNvGraphicFramePr/>
          <p:nvPr>
            <p:extLst>
              <p:ext uri="{D42A27DB-BD31-4B8C-83A1-F6EECF244321}">
                <p14:modId xmlns:p14="http://schemas.microsoft.com/office/powerpoint/2010/main" val="1073969247"/>
              </p:ext>
            </p:extLst>
          </p:nvPr>
        </p:nvGraphicFramePr>
        <p:xfrm>
          <a:off x="5499671" y="4705731"/>
          <a:ext cx="1679757" cy="156707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3" name="Chart 42">
            <a:extLst>
              <a:ext uri="{FF2B5EF4-FFF2-40B4-BE49-F238E27FC236}">
                <a16:creationId xmlns:a16="http://schemas.microsoft.com/office/drawing/2014/main" id="{02FF4EB6-0577-4888-9FC2-3A2FB53A846A}"/>
              </a:ext>
            </a:extLst>
          </p:cNvPr>
          <p:cNvGraphicFramePr/>
          <p:nvPr>
            <p:extLst>
              <p:ext uri="{D42A27DB-BD31-4B8C-83A1-F6EECF244321}">
                <p14:modId xmlns:p14="http://schemas.microsoft.com/office/powerpoint/2010/main" val="4014937951"/>
              </p:ext>
            </p:extLst>
          </p:nvPr>
        </p:nvGraphicFramePr>
        <p:xfrm>
          <a:off x="7161894" y="4709269"/>
          <a:ext cx="1679757" cy="1567073"/>
        </p:xfrm>
        <a:graphic>
          <a:graphicData uri="http://schemas.openxmlformats.org/drawingml/2006/chart">
            <c:chart xmlns:c="http://schemas.openxmlformats.org/drawingml/2006/chart" xmlns:r="http://schemas.openxmlformats.org/officeDocument/2006/relationships" r:id="rId8"/>
          </a:graphicData>
        </a:graphic>
      </p:graphicFrame>
      <p:sp>
        <p:nvSpPr>
          <p:cNvPr id="44" name="TextBox 43">
            <a:extLst>
              <a:ext uri="{FF2B5EF4-FFF2-40B4-BE49-F238E27FC236}">
                <a16:creationId xmlns:a16="http://schemas.microsoft.com/office/drawing/2014/main" id="{F8A4D627-7EEC-4573-8260-D8702EA7E511}"/>
              </a:ext>
            </a:extLst>
          </p:cNvPr>
          <p:cNvSpPr txBox="1"/>
          <p:nvPr/>
        </p:nvSpPr>
        <p:spPr>
          <a:xfrm>
            <a:off x="284791" y="4713525"/>
            <a:ext cx="1365663" cy="461665"/>
          </a:xfrm>
          <a:prstGeom prst="rect">
            <a:avLst/>
          </a:prstGeom>
          <a:noFill/>
        </p:spPr>
        <p:txBody>
          <a:bodyPr wrap="square" rtlCol="0">
            <a:spAutoFit/>
          </a:bodyPr>
          <a:lstStyle/>
          <a:p>
            <a:r>
              <a:rPr lang="en-CA" sz="2400" b="1" dirty="0">
                <a:solidFill>
                  <a:prstClr val="black"/>
                </a:solidFill>
                <a:latin typeface="Arial Narrow" panose="020B0606020202030204" pitchFamily="34" charset="0"/>
              </a:rPr>
              <a:t>CHADS </a:t>
            </a:r>
            <a:r>
              <a:rPr lang="en-CA" sz="1600" b="1" dirty="0">
                <a:solidFill>
                  <a:prstClr val="black"/>
                </a:solidFill>
                <a:latin typeface="Arial Narrow" panose="020B0606020202030204" pitchFamily="34" charset="0"/>
              </a:rPr>
              <a:t>2</a:t>
            </a:r>
          </a:p>
        </p:txBody>
      </p:sp>
      <p:sp>
        <p:nvSpPr>
          <p:cNvPr id="45" name="Rectangle 44">
            <a:extLst>
              <a:ext uri="{FF2B5EF4-FFF2-40B4-BE49-F238E27FC236}">
                <a16:creationId xmlns:a16="http://schemas.microsoft.com/office/drawing/2014/main" id="{0C2AFB8C-BA4B-4605-BE24-CF8FF0FC9158}"/>
              </a:ext>
            </a:extLst>
          </p:cNvPr>
          <p:cNvSpPr/>
          <p:nvPr/>
        </p:nvSpPr>
        <p:spPr>
          <a:xfrm>
            <a:off x="432756" y="5175190"/>
            <a:ext cx="182880" cy="18288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46" name="Rectangle 45">
            <a:extLst>
              <a:ext uri="{FF2B5EF4-FFF2-40B4-BE49-F238E27FC236}">
                <a16:creationId xmlns:a16="http://schemas.microsoft.com/office/drawing/2014/main" id="{53424022-DE7E-42BC-9955-9BEBC0C31690}"/>
              </a:ext>
            </a:extLst>
          </p:cNvPr>
          <p:cNvSpPr/>
          <p:nvPr/>
        </p:nvSpPr>
        <p:spPr>
          <a:xfrm>
            <a:off x="432756" y="5497718"/>
            <a:ext cx="182880" cy="182880"/>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47" name="Rectangle 46">
            <a:extLst>
              <a:ext uri="{FF2B5EF4-FFF2-40B4-BE49-F238E27FC236}">
                <a16:creationId xmlns:a16="http://schemas.microsoft.com/office/drawing/2014/main" id="{8CAB2012-3736-4C86-A364-4D815542CFB5}"/>
              </a:ext>
            </a:extLst>
          </p:cNvPr>
          <p:cNvSpPr/>
          <p:nvPr/>
        </p:nvSpPr>
        <p:spPr>
          <a:xfrm>
            <a:off x="432756" y="5841509"/>
            <a:ext cx="182880" cy="182880"/>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48" name="TextBox 47">
            <a:extLst>
              <a:ext uri="{FF2B5EF4-FFF2-40B4-BE49-F238E27FC236}">
                <a16:creationId xmlns:a16="http://schemas.microsoft.com/office/drawing/2014/main" id="{352BAF32-09BB-44D8-94C8-8E5C7CF900C5}"/>
              </a:ext>
            </a:extLst>
          </p:cNvPr>
          <p:cNvSpPr txBox="1"/>
          <p:nvPr/>
        </p:nvSpPr>
        <p:spPr>
          <a:xfrm>
            <a:off x="710082" y="5111392"/>
            <a:ext cx="930619" cy="338554"/>
          </a:xfrm>
          <a:prstGeom prst="rect">
            <a:avLst/>
          </a:prstGeom>
          <a:noFill/>
        </p:spPr>
        <p:txBody>
          <a:bodyPr wrap="square" rtlCol="0">
            <a:spAutoFit/>
          </a:bodyPr>
          <a:lstStyle/>
          <a:p>
            <a:r>
              <a:rPr lang="en-CA" sz="1600" b="1" dirty="0">
                <a:solidFill>
                  <a:prstClr val="black">
                    <a:lumMod val="85000"/>
                    <a:lumOff val="15000"/>
                  </a:prstClr>
                </a:solidFill>
                <a:latin typeface="Arial Narrow" panose="020B0606020202030204" pitchFamily="34" charset="0"/>
              </a:rPr>
              <a:t>0-1</a:t>
            </a:r>
            <a:endParaRPr lang="en-US" sz="1600" b="1" dirty="0">
              <a:solidFill>
                <a:prstClr val="black">
                  <a:lumMod val="85000"/>
                  <a:lumOff val="15000"/>
                </a:prstClr>
              </a:solidFill>
              <a:latin typeface="Arial Narrow" panose="020B0606020202030204" pitchFamily="34" charset="0"/>
            </a:endParaRPr>
          </a:p>
        </p:txBody>
      </p:sp>
      <p:sp>
        <p:nvSpPr>
          <p:cNvPr id="49" name="TextBox 48">
            <a:extLst>
              <a:ext uri="{FF2B5EF4-FFF2-40B4-BE49-F238E27FC236}">
                <a16:creationId xmlns:a16="http://schemas.microsoft.com/office/drawing/2014/main" id="{AD59C297-957C-4A04-988C-203F58F4C4C5}"/>
              </a:ext>
            </a:extLst>
          </p:cNvPr>
          <p:cNvSpPr txBox="1"/>
          <p:nvPr/>
        </p:nvSpPr>
        <p:spPr>
          <a:xfrm>
            <a:off x="710082" y="5434279"/>
            <a:ext cx="930619" cy="338554"/>
          </a:xfrm>
          <a:prstGeom prst="rect">
            <a:avLst/>
          </a:prstGeom>
          <a:noFill/>
        </p:spPr>
        <p:txBody>
          <a:bodyPr wrap="square" rtlCol="0">
            <a:spAutoFit/>
          </a:bodyPr>
          <a:lstStyle/>
          <a:p>
            <a:r>
              <a:rPr lang="en-CA" sz="1600" b="1" dirty="0">
                <a:solidFill>
                  <a:prstClr val="black">
                    <a:lumMod val="85000"/>
                    <a:lumOff val="15000"/>
                  </a:prstClr>
                </a:solidFill>
                <a:latin typeface="Arial Narrow" panose="020B0606020202030204" pitchFamily="34" charset="0"/>
              </a:rPr>
              <a:t>2</a:t>
            </a:r>
            <a:endParaRPr lang="en-US" sz="1600" b="1" dirty="0">
              <a:solidFill>
                <a:prstClr val="black">
                  <a:lumMod val="85000"/>
                  <a:lumOff val="15000"/>
                </a:prstClr>
              </a:solidFill>
              <a:latin typeface="Arial Narrow" panose="020B0606020202030204" pitchFamily="34" charset="0"/>
            </a:endParaRPr>
          </a:p>
        </p:txBody>
      </p:sp>
      <p:sp>
        <p:nvSpPr>
          <p:cNvPr id="50" name="TextBox 49">
            <a:extLst>
              <a:ext uri="{FF2B5EF4-FFF2-40B4-BE49-F238E27FC236}">
                <a16:creationId xmlns:a16="http://schemas.microsoft.com/office/drawing/2014/main" id="{2D1EE305-6B3E-4A99-8F91-52C48C90CDE2}"/>
              </a:ext>
            </a:extLst>
          </p:cNvPr>
          <p:cNvSpPr txBox="1"/>
          <p:nvPr/>
        </p:nvSpPr>
        <p:spPr>
          <a:xfrm>
            <a:off x="710082" y="5757166"/>
            <a:ext cx="930619" cy="338554"/>
          </a:xfrm>
          <a:prstGeom prst="rect">
            <a:avLst/>
          </a:prstGeom>
          <a:noFill/>
        </p:spPr>
        <p:txBody>
          <a:bodyPr wrap="square" rtlCol="0">
            <a:spAutoFit/>
          </a:bodyPr>
          <a:lstStyle/>
          <a:p>
            <a:r>
              <a:rPr lang="en-CA" sz="1600" b="1" dirty="0">
                <a:solidFill>
                  <a:prstClr val="black">
                    <a:lumMod val="85000"/>
                    <a:lumOff val="15000"/>
                  </a:prstClr>
                </a:solidFill>
                <a:latin typeface="Arial Narrow" panose="020B0606020202030204" pitchFamily="34" charset="0"/>
              </a:rPr>
              <a:t>3-6</a:t>
            </a:r>
            <a:endParaRPr lang="en-US" sz="1600" b="1" dirty="0">
              <a:solidFill>
                <a:prstClr val="black">
                  <a:lumMod val="85000"/>
                  <a:lumOff val="15000"/>
                </a:prstClr>
              </a:solidFill>
              <a:latin typeface="Arial Narrow" panose="020B0606020202030204" pitchFamily="34" charset="0"/>
            </a:endParaRPr>
          </a:p>
        </p:txBody>
      </p:sp>
      <p:sp>
        <p:nvSpPr>
          <p:cNvPr id="2" name="Rectangle 1">
            <a:extLst>
              <a:ext uri="{FF2B5EF4-FFF2-40B4-BE49-F238E27FC236}">
                <a16:creationId xmlns:a16="http://schemas.microsoft.com/office/drawing/2014/main" id="{DF3140C7-7F59-4095-8235-1275EEBD631E}"/>
              </a:ext>
            </a:extLst>
          </p:cNvPr>
          <p:cNvSpPr/>
          <p:nvPr/>
        </p:nvSpPr>
        <p:spPr>
          <a:xfrm>
            <a:off x="405604" y="6213625"/>
            <a:ext cx="4572000" cy="646331"/>
          </a:xfrm>
          <a:prstGeom prst="rect">
            <a:avLst/>
          </a:prstGeom>
        </p:spPr>
        <p:txBody>
          <a:bodyPr>
            <a:spAutoFit/>
          </a:bodyPr>
          <a:lstStyle/>
          <a:p>
            <a:pPr marL="228600" indent="-228600">
              <a:buAutoNum type="alphaLcPeriod"/>
            </a:pPr>
            <a:r>
              <a:rPr lang="en-US" sz="900" dirty="0">
                <a:solidFill>
                  <a:schemeClr val="bg1"/>
                </a:solidFill>
                <a:latin typeface="Arial Narrow" panose="020B0606020202030204" pitchFamily="34" charset="0"/>
              </a:rPr>
              <a:t>Connolly SJ,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a:t>
            </a:r>
            <a:r>
              <a:rPr lang="en-US" sz="900" dirty="0">
                <a:solidFill>
                  <a:schemeClr val="bg1"/>
                </a:solidFill>
                <a:latin typeface="Arial Narrow" panose="020B0606020202030204" pitchFamily="34" charset="0"/>
              </a:rPr>
              <a:t>. 2009;361:1139-1151</a:t>
            </a:r>
            <a:r>
              <a:rPr lang="en-US" sz="900" baseline="30000" dirty="0">
                <a:solidFill>
                  <a:schemeClr val="bg1"/>
                </a:solidFill>
                <a:latin typeface="Arial Narrow" panose="020B0606020202030204" pitchFamily="34" charset="0"/>
              </a:rPr>
              <a:t>[3]; </a:t>
            </a:r>
          </a:p>
          <a:p>
            <a:pPr marL="228600" indent="-228600">
              <a:buAutoNum type="alphaLcPeriod"/>
            </a:pPr>
            <a:r>
              <a:rPr lang="en-US" sz="900" dirty="0">
                <a:solidFill>
                  <a:schemeClr val="bg1"/>
                </a:solidFill>
                <a:latin typeface="Arial Narrow" panose="020B0606020202030204" pitchFamily="34" charset="0"/>
              </a:rPr>
              <a:t>Patel MR,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 </a:t>
            </a:r>
            <a:r>
              <a:rPr lang="en-US" sz="900" dirty="0">
                <a:solidFill>
                  <a:schemeClr val="bg1"/>
                </a:solidFill>
                <a:latin typeface="Arial Narrow" panose="020B0606020202030204" pitchFamily="34" charset="0"/>
              </a:rPr>
              <a:t>2011;365:883-891</a:t>
            </a:r>
            <a:r>
              <a:rPr lang="en-US" sz="900" baseline="30000" dirty="0">
                <a:solidFill>
                  <a:schemeClr val="bg1"/>
                </a:solidFill>
                <a:latin typeface="Arial Narrow" panose="020B0606020202030204" pitchFamily="34" charset="0"/>
              </a:rPr>
              <a:t>[4]; </a:t>
            </a:r>
          </a:p>
          <a:p>
            <a:pPr marL="228600" indent="-228600">
              <a:buAutoNum type="alphaLcPeriod"/>
            </a:pPr>
            <a:r>
              <a:rPr lang="en-US" sz="900" dirty="0">
                <a:solidFill>
                  <a:schemeClr val="bg1"/>
                </a:solidFill>
                <a:latin typeface="Arial Narrow" panose="020B0606020202030204" pitchFamily="34" charset="0"/>
              </a:rPr>
              <a:t>Granger CB,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a:t>
            </a:r>
            <a:r>
              <a:rPr lang="en-US" sz="900" dirty="0">
                <a:solidFill>
                  <a:schemeClr val="bg1"/>
                </a:solidFill>
                <a:latin typeface="Arial Narrow" panose="020B0606020202030204" pitchFamily="34" charset="0"/>
              </a:rPr>
              <a:t>. 2011;365:981-992</a:t>
            </a:r>
            <a:r>
              <a:rPr lang="en-US" sz="900" baseline="30000" dirty="0">
                <a:solidFill>
                  <a:schemeClr val="bg1"/>
                </a:solidFill>
                <a:latin typeface="Arial Narrow" panose="020B0606020202030204" pitchFamily="34" charset="0"/>
              </a:rPr>
              <a:t>[5]; </a:t>
            </a:r>
          </a:p>
          <a:p>
            <a:pPr marL="228600" indent="-228600">
              <a:buAutoNum type="alphaLcPeriod"/>
            </a:pPr>
            <a:r>
              <a:rPr lang="en-US" sz="900" dirty="0">
                <a:solidFill>
                  <a:schemeClr val="bg1"/>
                </a:solidFill>
                <a:latin typeface="Arial Narrow" panose="020B0606020202030204" pitchFamily="34" charset="0"/>
              </a:rPr>
              <a:t> Giuliano RP,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a:t>
            </a:r>
            <a:r>
              <a:rPr lang="en-US" sz="900" dirty="0">
                <a:solidFill>
                  <a:schemeClr val="bg1"/>
                </a:solidFill>
                <a:latin typeface="Arial Narrow" panose="020B0606020202030204" pitchFamily="34" charset="0"/>
              </a:rPr>
              <a:t>. 2013;369:2093-2104.</a:t>
            </a:r>
            <a:r>
              <a:rPr lang="en-US" sz="900" baseline="30000" dirty="0">
                <a:solidFill>
                  <a:schemeClr val="bg1"/>
                </a:solidFill>
                <a:latin typeface="Arial Narrow" panose="020B0606020202030204" pitchFamily="34" charset="0"/>
              </a:rPr>
              <a:t>[6</a:t>
            </a:r>
            <a:endParaRPr lang="fr-FR" altLang="en-US" sz="900" dirty="0">
              <a:solidFill>
                <a:schemeClr val="bg1"/>
              </a:solidFill>
              <a:latin typeface="Arial Narrow" panose="020B0606020202030204" pitchFamily="34" charset="0"/>
              <a:cs typeface="Lato"/>
            </a:endParaRPr>
          </a:p>
        </p:txBody>
      </p:sp>
      <p:pic>
        <p:nvPicPr>
          <p:cNvPr id="20" name="4E92DA43-5712-40E9-AFDC-2C1062C78C6F" descr="7646DFF2-B812-4635-AA57-5171E34E5A45@chrc">
            <a:extLst>
              <a:ext uri="{FF2B5EF4-FFF2-40B4-BE49-F238E27FC236}">
                <a16:creationId xmlns:a16="http://schemas.microsoft.com/office/drawing/2014/main" id="{0ED671D1-EFFE-4EA6-BEF5-EF12E640987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6366" y="277172"/>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3049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6" y="33639"/>
            <a:ext cx="6517638"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srgbClr val="1B1A5A"/>
                </a:solidFill>
                <a:effectLst/>
                <a:uLnTx/>
                <a:uFillTx/>
                <a:latin typeface="Arial Narrow" pitchFamily="34" charset="0"/>
                <a:ea typeface="+mn-ea"/>
                <a:cs typeface="Aharoni" panose="02010803020104030203" pitchFamily="2" charset="-79"/>
              </a:rPr>
              <a:t>Les AOD comparativement à la warfarine</a:t>
            </a:r>
            <a:br>
              <a:rPr kumimoji="0" lang="fr-FR" sz="2400" b="1" i="0" u="none" strike="noStrike" kern="1200" cap="none" spc="0" normalizeH="0" baseline="0" noProof="0" dirty="0">
                <a:ln>
                  <a:noFill/>
                </a:ln>
                <a:solidFill>
                  <a:srgbClr val="1B1A5A"/>
                </a:solidFill>
                <a:effectLst/>
                <a:uLnTx/>
                <a:uFillTx/>
                <a:latin typeface="Arial Narrow" pitchFamily="34" charset="0"/>
                <a:ea typeface="+mn-ea"/>
                <a:cs typeface="Aharoni" panose="02010803020104030203" pitchFamily="2" charset="-79"/>
              </a:rPr>
            </a:br>
            <a:r>
              <a:rPr kumimoji="0" lang="fr-BE" sz="2400" b="1" i="0" u="none" strike="noStrike" kern="1200" cap="none" spc="0" normalizeH="0" baseline="0" noProof="0" dirty="0">
                <a:ln>
                  <a:noFill/>
                </a:ln>
                <a:solidFill>
                  <a:srgbClr val="0070C0"/>
                </a:solidFill>
                <a:effectLst/>
                <a:uLnTx/>
                <a:uFillTx/>
                <a:latin typeface="Arial Narrow" pitchFamily="34" charset="0"/>
                <a:ea typeface="+mn-ea"/>
                <a:cs typeface="Aharoni" panose="02010803020104030203" pitchFamily="2" charset="-79"/>
              </a:rPr>
              <a:t>Comparaisons indirectes d’après les résultats d’études cliniques</a:t>
            </a:r>
            <a:endParaRPr kumimoji="0" lang="en-CA" sz="24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endParaRPr>
          </a:p>
        </p:txBody>
      </p:sp>
      <p:graphicFrame>
        <p:nvGraphicFramePr>
          <p:cNvPr id="22" name="Table 21">
            <a:extLst>
              <a:ext uri="{FF2B5EF4-FFF2-40B4-BE49-F238E27FC236}">
                <a16:creationId xmlns:a16="http://schemas.microsoft.com/office/drawing/2014/main" id="{86590010-4EE5-426D-A317-4D7ADE62D081}"/>
              </a:ext>
            </a:extLst>
          </p:cNvPr>
          <p:cNvGraphicFramePr>
            <a:graphicFrameLocks noGrp="1"/>
          </p:cNvGraphicFramePr>
          <p:nvPr/>
        </p:nvGraphicFramePr>
        <p:xfrm>
          <a:off x="193330" y="1597690"/>
          <a:ext cx="8788745" cy="3741142"/>
        </p:xfrm>
        <a:graphic>
          <a:graphicData uri="http://schemas.openxmlformats.org/drawingml/2006/table">
            <a:tbl>
              <a:tblPr firstRow="1" bandRow="1">
                <a:effectLst>
                  <a:outerShdw blurRad="50800" dist="38100" dir="2700000" algn="tl" rotWithShape="0">
                    <a:prstClr val="black">
                      <a:alpha val="40000"/>
                    </a:prstClr>
                  </a:outerShdw>
                </a:effectLst>
              </a:tblPr>
              <a:tblGrid>
                <a:gridCol w="1709145">
                  <a:extLst>
                    <a:ext uri="{9D8B030D-6E8A-4147-A177-3AD203B41FA5}">
                      <a16:colId xmlns:a16="http://schemas.microsoft.com/office/drawing/2014/main" val="20000"/>
                    </a:ext>
                  </a:extLst>
                </a:gridCol>
                <a:gridCol w="1415920">
                  <a:extLst>
                    <a:ext uri="{9D8B030D-6E8A-4147-A177-3AD203B41FA5}">
                      <a16:colId xmlns:a16="http://schemas.microsoft.com/office/drawing/2014/main" val="20001"/>
                    </a:ext>
                  </a:extLst>
                </a:gridCol>
                <a:gridCol w="1415920">
                  <a:extLst>
                    <a:ext uri="{9D8B030D-6E8A-4147-A177-3AD203B41FA5}">
                      <a16:colId xmlns:a16="http://schemas.microsoft.com/office/drawing/2014/main" val="20002"/>
                    </a:ext>
                  </a:extLst>
                </a:gridCol>
                <a:gridCol w="1415920">
                  <a:extLst>
                    <a:ext uri="{9D8B030D-6E8A-4147-A177-3AD203B41FA5}">
                      <a16:colId xmlns:a16="http://schemas.microsoft.com/office/drawing/2014/main" val="20003"/>
                    </a:ext>
                  </a:extLst>
                </a:gridCol>
                <a:gridCol w="1415920">
                  <a:extLst>
                    <a:ext uri="{9D8B030D-6E8A-4147-A177-3AD203B41FA5}">
                      <a16:colId xmlns:a16="http://schemas.microsoft.com/office/drawing/2014/main" val="20004"/>
                    </a:ext>
                  </a:extLst>
                </a:gridCol>
                <a:gridCol w="1415920">
                  <a:extLst>
                    <a:ext uri="{9D8B030D-6E8A-4147-A177-3AD203B41FA5}">
                      <a16:colId xmlns:a16="http://schemas.microsoft.com/office/drawing/2014/main" val="20005"/>
                    </a:ext>
                  </a:extLst>
                </a:gridCol>
              </a:tblGrid>
              <a:tr h="643387">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800" dirty="0">
                        <a:latin typeface="Agency FB" panose="020B0503020202020204" pitchFamily="34" charset="0"/>
                        <a:cs typeface="Candara"/>
                      </a:endParaRPr>
                    </a:p>
                  </a:txBody>
                  <a:tcP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Apixaban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1</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eliquis</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endParaRPr kumimoji="0" lang="en-CA" sz="1200" b="1" i="0" u="none" strike="noStrike" kern="1200" cap="all" spc="0" normalizeH="0" baseline="30000" noProof="0" dirty="0">
                        <a:ln>
                          <a:noFill/>
                        </a:ln>
                        <a:solidFill>
                          <a:srgbClr val="FFFFFF"/>
                        </a:solidFill>
                        <a:effectLst/>
                        <a:uLnTx/>
                        <a:uFillTx/>
                        <a:latin typeface="Arial Narrow" panose="020B0606020202030204" pitchFamily="34" charset="0"/>
                        <a:ea typeface="ＭＳ Ｐゴシック" pitchFamily="34" charset="-128"/>
                        <a:cs typeface="Candara"/>
                      </a:endParaRPr>
                    </a:p>
                  </a:txBody>
                  <a:tcPr anchor="ct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err="1">
                          <a:ln>
                            <a:noFill/>
                          </a:ln>
                          <a:solidFill>
                            <a:srgbClr val="FFFFFF"/>
                          </a:solidFill>
                          <a:effectLst/>
                          <a:latin typeface="Arial Narrow" panose="020B0606020202030204" pitchFamily="34" charset="0"/>
                          <a:ea typeface="+mn-ea"/>
                          <a:cs typeface="Candara"/>
                        </a:rPr>
                        <a:t>Dabigatran</a:t>
                      </a: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 110</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2</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Pradaxa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Dabigatran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150</a:t>
                      </a:r>
                      <a:r>
                        <a:rPr lang="en-CA" sz="1200" b="1" cap="all" baseline="30000" noProof="0" dirty="0">
                          <a:solidFill>
                            <a:srgbClr val="FFFFFF"/>
                          </a:solidFill>
                          <a:latin typeface="Arial Narrow" panose="020B0606020202030204" pitchFamily="34" charset="0"/>
                          <a:cs typeface="Candara"/>
                        </a:rPr>
                        <a:t>2</a:t>
                      </a:r>
                    </a:p>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Pradaxa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noProof="0" dirty="0">
                          <a:solidFill>
                            <a:srgbClr val="FFFFFF"/>
                          </a:solidFill>
                          <a:latin typeface="Arial Narrow" panose="020B0606020202030204" pitchFamily="34" charset="0"/>
                          <a:cs typeface="Candara"/>
                        </a:rPr>
                        <a:t> </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EDOXABAN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60</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lixiana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Rivaroxaban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3</a:t>
                      </a:r>
                    </a:p>
                    <a:p>
                      <a:pPr marL="0" marR="0" lvl="0" indent="0" algn="ctr" defTabSz="457200" rtl="0" eaLnBrk="1" fontAlgn="auto" latinLnBrk="0" hangingPunct="1">
                        <a:lnSpc>
                          <a:spcPct val="12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Xarelto</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 </a:t>
                      </a:r>
                      <a:endParaRPr kumimoji="0" lang="en-CA" sz="1200" b="1" i="0" u="none" strike="noStrike" kern="1200" cap="all" spc="0" normalizeH="0" baseline="30000" noProof="0" dirty="0">
                        <a:ln>
                          <a:noFill/>
                        </a:ln>
                        <a:solidFill>
                          <a:srgbClr val="FFFFFF"/>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extLst>
                  <a:ext uri="{0D108BD9-81ED-4DB2-BD59-A6C34878D82A}">
                    <a16:rowId xmlns:a16="http://schemas.microsoft.com/office/drawing/2014/main" val="10000"/>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600" b="1" i="0" u="none" strike="noStrike" cap="none" normalizeH="0" baseline="0" noProof="0" dirty="0">
                          <a:ln>
                            <a:noFill/>
                          </a:ln>
                          <a:solidFill>
                            <a:schemeClr val="tx1"/>
                          </a:solidFill>
                          <a:effectLst/>
                          <a:latin typeface="Arial Narrow" panose="020B0606020202030204" pitchFamily="34" charset="0"/>
                          <a:ea typeface="+mn-ea"/>
                          <a:cs typeface="Candara"/>
                        </a:rPr>
                        <a:t>AVC/ES</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BE" sz="1600" b="1" noProof="0">
                          <a:solidFill>
                            <a:schemeClr val="tx1"/>
                          </a:solidFill>
                          <a:latin typeface="Arial Narrow" panose="020B0606020202030204" pitchFamily="34" charset="0"/>
                          <a:cs typeface="Candara"/>
                        </a:rPr>
                        <a:t>Hémorragie majeure</a:t>
                      </a:r>
                      <a:endParaRPr lang="fr-BE" sz="1600" b="0" noProof="0">
                        <a:solidFill>
                          <a:schemeClr val="tx1"/>
                        </a:solidFill>
                        <a:latin typeface="Arial Narrow" panose="020B0606020202030204" pitchFamily="34" charset="0"/>
                        <a:cs typeface="Candara"/>
                      </a:endParaRP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600" b="1" i="0" u="none" strike="noStrike" kern="1200" cap="none" spc="0" normalizeH="0" baseline="0" noProof="0">
                          <a:ln>
                            <a:noFill/>
                          </a:ln>
                          <a:solidFill>
                            <a:prstClr val="black"/>
                          </a:solidFill>
                          <a:effectLst/>
                          <a:uLnTx/>
                          <a:uFillTx/>
                          <a:latin typeface="Arial Narrow" panose="020B0606020202030204" pitchFamily="34" charset="0"/>
                          <a:ea typeface="+mn-ea"/>
                          <a:cs typeface="Candara"/>
                        </a:rPr>
                        <a:t>Hémorragie intracrânienne</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600" b="1" i="0" u="none" strike="noStrike" kern="1200" cap="none" spc="0" normalizeH="0" baseline="0" noProof="0">
                          <a:ln>
                            <a:noFill/>
                          </a:ln>
                          <a:solidFill>
                            <a:prstClr val="black"/>
                          </a:solidFill>
                          <a:effectLst/>
                          <a:uLnTx/>
                          <a:uFillTx/>
                          <a:latin typeface="Arial Narrow" panose="020B0606020202030204" pitchFamily="34" charset="0"/>
                          <a:ea typeface="+mn-ea"/>
                          <a:cs typeface="Candara"/>
                        </a:rPr>
                        <a:t>Hémorragie digestive</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600" b="1" i="0" u="none" strike="noStrike" kern="1200" cap="none" spc="0" normalizeH="0" baseline="0" noProof="0">
                          <a:ln>
                            <a:noFill/>
                          </a:ln>
                          <a:solidFill>
                            <a:prstClr val="black"/>
                          </a:solidFill>
                          <a:effectLst/>
                          <a:uLnTx/>
                          <a:uFillTx/>
                          <a:latin typeface="Arial Narrow" panose="020B0606020202030204" pitchFamily="34" charset="0"/>
                          <a:ea typeface="+mn-ea"/>
                          <a:cs typeface="Candara"/>
                        </a:rPr>
                        <a:t>Mort de toutes causes</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5"/>
                  </a:ext>
                </a:extLst>
              </a:tr>
            </a:tbl>
          </a:graphicData>
        </a:graphic>
      </p:graphicFrame>
      <p:sp>
        <p:nvSpPr>
          <p:cNvPr id="23" name="Arrow: Striped Right 22">
            <a:extLst>
              <a:ext uri="{FF2B5EF4-FFF2-40B4-BE49-F238E27FC236}">
                <a16:creationId xmlns:a16="http://schemas.microsoft.com/office/drawing/2014/main" id="{FF531EA3-3B31-464D-B8CF-84E2E4C25184}"/>
              </a:ext>
            </a:extLst>
          </p:cNvPr>
          <p:cNvSpPr/>
          <p:nvPr/>
        </p:nvSpPr>
        <p:spPr>
          <a:xfrm rot="16200000">
            <a:off x="5217396"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rrow: Striped Right 23">
            <a:extLst>
              <a:ext uri="{FF2B5EF4-FFF2-40B4-BE49-F238E27FC236}">
                <a16:creationId xmlns:a16="http://schemas.microsoft.com/office/drawing/2014/main" id="{83056A54-D68B-4E65-AD7A-72C902320983}"/>
              </a:ext>
            </a:extLst>
          </p:cNvPr>
          <p:cNvSpPr/>
          <p:nvPr/>
        </p:nvSpPr>
        <p:spPr>
          <a:xfrm rot="16200000">
            <a:off x="6637000"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Arrow: Striped Right 24">
            <a:extLst>
              <a:ext uri="{FF2B5EF4-FFF2-40B4-BE49-F238E27FC236}">
                <a16:creationId xmlns:a16="http://schemas.microsoft.com/office/drawing/2014/main" id="{0C87FA8E-5085-4B75-8B69-816F81A36EC0}"/>
              </a:ext>
            </a:extLst>
          </p:cNvPr>
          <p:cNvSpPr/>
          <p:nvPr/>
        </p:nvSpPr>
        <p:spPr>
          <a:xfrm rot="16200000">
            <a:off x="8056604"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Arrow: Striped Right 25">
            <a:extLst>
              <a:ext uri="{FF2B5EF4-FFF2-40B4-BE49-F238E27FC236}">
                <a16:creationId xmlns:a16="http://schemas.microsoft.com/office/drawing/2014/main" id="{5C9690CC-56FE-43DF-8AA9-E741779F9658}"/>
              </a:ext>
            </a:extLst>
          </p:cNvPr>
          <p:cNvSpPr/>
          <p:nvPr/>
        </p:nvSpPr>
        <p:spPr>
          <a:xfrm rot="5400000" flipV="1">
            <a:off x="2392239" y="2352207"/>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Arrow: Striped Right 26">
            <a:extLst>
              <a:ext uri="{FF2B5EF4-FFF2-40B4-BE49-F238E27FC236}">
                <a16:creationId xmlns:a16="http://schemas.microsoft.com/office/drawing/2014/main" id="{A31CF5D5-8933-4739-B782-F02AD9D5478B}"/>
              </a:ext>
            </a:extLst>
          </p:cNvPr>
          <p:cNvSpPr/>
          <p:nvPr/>
        </p:nvSpPr>
        <p:spPr>
          <a:xfrm rot="5400000" flipV="1">
            <a:off x="2392239" y="2987363"/>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Arrow: Striped Right 27">
            <a:extLst>
              <a:ext uri="{FF2B5EF4-FFF2-40B4-BE49-F238E27FC236}">
                <a16:creationId xmlns:a16="http://schemas.microsoft.com/office/drawing/2014/main" id="{B336C07F-B9AD-44B2-BAAB-79AE39FF5AB2}"/>
              </a:ext>
            </a:extLst>
          </p:cNvPr>
          <p:cNvSpPr/>
          <p:nvPr/>
        </p:nvSpPr>
        <p:spPr>
          <a:xfrm rot="5400000" flipV="1">
            <a:off x="2392239" y="3633152"/>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Left-Right Arrow 28">
            <a:extLst>
              <a:ext uri="{FF2B5EF4-FFF2-40B4-BE49-F238E27FC236}">
                <a16:creationId xmlns:a16="http://schemas.microsoft.com/office/drawing/2014/main" id="{486BBC50-C8F5-416C-BEE9-ACF49F3BBB03}"/>
              </a:ext>
            </a:extLst>
          </p:cNvPr>
          <p:cNvSpPr/>
          <p:nvPr/>
        </p:nvSpPr>
        <p:spPr>
          <a:xfrm>
            <a:off x="2311872" y="41900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0" name="Arrow: Striped Right 29">
            <a:extLst>
              <a:ext uri="{FF2B5EF4-FFF2-40B4-BE49-F238E27FC236}">
                <a16:creationId xmlns:a16="http://schemas.microsoft.com/office/drawing/2014/main" id="{A7EA9DB1-1B7F-4741-9C06-F2AF9DB6AC66}"/>
              </a:ext>
            </a:extLst>
          </p:cNvPr>
          <p:cNvSpPr/>
          <p:nvPr/>
        </p:nvSpPr>
        <p:spPr>
          <a:xfrm rot="5400000" flipV="1">
            <a:off x="2392239" y="4824051"/>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Left-Right Arrow 28">
            <a:extLst>
              <a:ext uri="{FF2B5EF4-FFF2-40B4-BE49-F238E27FC236}">
                <a16:creationId xmlns:a16="http://schemas.microsoft.com/office/drawing/2014/main" id="{3FF7556F-6949-46E0-BF93-7C25D4F55673}"/>
              </a:ext>
            </a:extLst>
          </p:cNvPr>
          <p:cNvSpPr/>
          <p:nvPr/>
        </p:nvSpPr>
        <p:spPr>
          <a:xfrm>
            <a:off x="3733164" y="41900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2" name="Left-Right Arrow 28">
            <a:extLst>
              <a:ext uri="{FF2B5EF4-FFF2-40B4-BE49-F238E27FC236}">
                <a16:creationId xmlns:a16="http://schemas.microsoft.com/office/drawing/2014/main" id="{4EB6A7DC-0445-4914-9EE3-E22B0DF16A27}"/>
              </a:ext>
            </a:extLst>
          </p:cNvPr>
          <p:cNvSpPr/>
          <p:nvPr/>
        </p:nvSpPr>
        <p:spPr>
          <a:xfrm>
            <a:off x="3733164"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3" name="Left-Right Arrow 28">
            <a:extLst>
              <a:ext uri="{FF2B5EF4-FFF2-40B4-BE49-F238E27FC236}">
                <a16:creationId xmlns:a16="http://schemas.microsoft.com/office/drawing/2014/main" id="{2017BCB4-3F0F-4930-8054-BA5DF051168A}"/>
              </a:ext>
            </a:extLst>
          </p:cNvPr>
          <p:cNvSpPr/>
          <p:nvPr/>
        </p:nvSpPr>
        <p:spPr>
          <a:xfrm>
            <a:off x="5111146"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4" name="Left-Right Arrow 28">
            <a:extLst>
              <a:ext uri="{FF2B5EF4-FFF2-40B4-BE49-F238E27FC236}">
                <a16:creationId xmlns:a16="http://schemas.microsoft.com/office/drawing/2014/main" id="{B9EBE2F1-28AD-4750-9BF3-D2D7455EAF84}"/>
              </a:ext>
            </a:extLst>
          </p:cNvPr>
          <p:cNvSpPr/>
          <p:nvPr/>
        </p:nvSpPr>
        <p:spPr>
          <a:xfrm>
            <a:off x="6525902" y="4880707"/>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5" name="Left-Right Arrow 28">
            <a:extLst>
              <a:ext uri="{FF2B5EF4-FFF2-40B4-BE49-F238E27FC236}">
                <a16:creationId xmlns:a16="http://schemas.microsoft.com/office/drawing/2014/main" id="{3F565B42-36E7-4D39-8818-39C9408BFD61}"/>
              </a:ext>
            </a:extLst>
          </p:cNvPr>
          <p:cNvSpPr/>
          <p:nvPr/>
        </p:nvSpPr>
        <p:spPr>
          <a:xfrm>
            <a:off x="7972559"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6" name="Arrow: Striped Right 35">
            <a:extLst>
              <a:ext uri="{FF2B5EF4-FFF2-40B4-BE49-F238E27FC236}">
                <a16:creationId xmlns:a16="http://schemas.microsoft.com/office/drawing/2014/main" id="{4684C04B-2921-49CF-872D-9537B79D14DF}"/>
              </a:ext>
            </a:extLst>
          </p:cNvPr>
          <p:cNvSpPr/>
          <p:nvPr/>
        </p:nvSpPr>
        <p:spPr>
          <a:xfrm rot="5400000" flipV="1">
            <a:off x="3816740" y="3610797"/>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Arrow: Striped Right 36">
            <a:extLst>
              <a:ext uri="{FF2B5EF4-FFF2-40B4-BE49-F238E27FC236}">
                <a16:creationId xmlns:a16="http://schemas.microsoft.com/office/drawing/2014/main" id="{AACA2CE9-0E9B-41A1-92B5-10AA13297383}"/>
              </a:ext>
            </a:extLst>
          </p:cNvPr>
          <p:cNvSpPr/>
          <p:nvPr/>
        </p:nvSpPr>
        <p:spPr>
          <a:xfrm rot="5400000" flipV="1">
            <a:off x="5209342" y="3613304"/>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Arrow: Striped Right 37">
            <a:extLst>
              <a:ext uri="{FF2B5EF4-FFF2-40B4-BE49-F238E27FC236}">
                <a16:creationId xmlns:a16="http://schemas.microsoft.com/office/drawing/2014/main" id="{44A3CFA6-CA14-43E9-B8FE-B4E2DDB25F52}"/>
              </a:ext>
            </a:extLst>
          </p:cNvPr>
          <p:cNvSpPr/>
          <p:nvPr/>
        </p:nvSpPr>
        <p:spPr>
          <a:xfrm rot="5400000" flipV="1">
            <a:off x="6633843" y="3615737"/>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Arrow: Striped Right 38">
            <a:extLst>
              <a:ext uri="{FF2B5EF4-FFF2-40B4-BE49-F238E27FC236}">
                <a16:creationId xmlns:a16="http://schemas.microsoft.com/office/drawing/2014/main" id="{B7D6B3D5-85C9-44DB-9D29-18F0C5EB7003}"/>
              </a:ext>
            </a:extLst>
          </p:cNvPr>
          <p:cNvSpPr/>
          <p:nvPr/>
        </p:nvSpPr>
        <p:spPr>
          <a:xfrm rot="5400000" flipV="1">
            <a:off x="8058343" y="3618170"/>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Arrow: Striped Right 50">
            <a:extLst>
              <a:ext uri="{FF2B5EF4-FFF2-40B4-BE49-F238E27FC236}">
                <a16:creationId xmlns:a16="http://schemas.microsoft.com/office/drawing/2014/main" id="{2584F389-A9C8-4AAE-975C-A30D4669F85A}"/>
              </a:ext>
            </a:extLst>
          </p:cNvPr>
          <p:cNvSpPr/>
          <p:nvPr/>
        </p:nvSpPr>
        <p:spPr>
          <a:xfrm rot="5400000" flipV="1">
            <a:off x="3836154" y="2977087"/>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Left-Right Arrow 28">
            <a:extLst>
              <a:ext uri="{FF2B5EF4-FFF2-40B4-BE49-F238E27FC236}">
                <a16:creationId xmlns:a16="http://schemas.microsoft.com/office/drawing/2014/main" id="{BD411094-76BD-49C2-A9F7-0C753BF9A1D4}"/>
              </a:ext>
            </a:extLst>
          </p:cNvPr>
          <p:cNvSpPr/>
          <p:nvPr/>
        </p:nvSpPr>
        <p:spPr>
          <a:xfrm>
            <a:off x="5111146" y="2965309"/>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3" name="Arrow: Striped Right 52">
            <a:extLst>
              <a:ext uri="{FF2B5EF4-FFF2-40B4-BE49-F238E27FC236}">
                <a16:creationId xmlns:a16="http://schemas.microsoft.com/office/drawing/2014/main" id="{095A0C40-64A9-4CED-97E0-0DF12A8BDCE8}"/>
              </a:ext>
            </a:extLst>
          </p:cNvPr>
          <p:cNvSpPr/>
          <p:nvPr/>
        </p:nvSpPr>
        <p:spPr>
          <a:xfrm rot="5400000" flipV="1">
            <a:off x="6633843" y="2955903"/>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Left-Right Arrow 28">
            <a:extLst>
              <a:ext uri="{FF2B5EF4-FFF2-40B4-BE49-F238E27FC236}">
                <a16:creationId xmlns:a16="http://schemas.microsoft.com/office/drawing/2014/main" id="{7156CC79-415A-4FEA-A02F-0FB5DDDE560C}"/>
              </a:ext>
            </a:extLst>
          </p:cNvPr>
          <p:cNvSpPr/>
          <p:nvPr/>
        </p:nvSpPr>
        <p:spPr>
          <a:xfrm>
            <a:off x="7964157" y="2972399"/>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5" name="Left-Right Arrow 28">
            <a:extLst>
              <a:ext uri="{FF2B5EF4-FFF2-40B4-BE49-F238E27FC236}">
                <a16:creationId xmlns:a16="http://schemas.microsoft.com/office/drawing/2014/main" id="{AADC3C5E-F85D-4F02-A9BF-9CF7A3CA0C63}"/>
              </a:ext>
            </a:extLst>
          </p:cNvPr>
          <p:cNvSpPr/>
          <p:nvPr/>
        </p:nvSpPr>
        <p:spPr>
          <a:xfrm>
            <a:off x="3733164" y="2335214"/>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6" name="Arrow: Striped Right 55">
            <a:extLst>
              <a:ext uri="{FF2B5EF4-FFF2-40B4-BE49-F238E27FC236}">
                <a16:creationId xmlns:a16="http://schemas.microsoft.com/office/drawing/2014/main" id="{D536ECF9-5F38-4524-9576-F91BB44274BB}"/>
              </a:ext>
            </a:extLst>
          </p:cNvPr>
          <p:cNvSpPr/>
          <p:nvPr/>
        </p:nvSpPr>
        <p:spPr>
          <a:xfrm rot="5400000" flipV="1">
            <a:off x="5213997" y="2321950"/>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Left-Right Arrow 28">
            <a:extLst>
              <a:ext uri="{FF2B5EF4-FFF2-40B4-BE49-F238E27FC236}">
                <a16:creationId xmlns:a16="http://schemas.microsoft.com/office/drawing/2014/main" id="{EB115F21-C8BF-4F03-9AD8-2818AB1EF202}"/>
              </a:ext>
            </a:extLst>
          </p:cNvPr>
          <p:cNvSpPr/>
          <p:nvPr/>
        </p:nvSpPr>
        <p:spPr>
          <a:xfrm>
            <a:off x="6522583" y="2349538"/>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8" name="Left-Right Arrow 28">
            <a:extLst>
              <a:ext uri="{FF2B5EF4-FFF2-40B4-BE49-F238E27FC236}">
                <a16:creationId xmlns:a16="http://schemas.microsoft.com/office/drawing/2014/main" id="{9C5215CD-F192-4C81-A101-814F876598A9}"/>
              </a:ext>
            </a:extLst>
          </p:cNvPr>
          <p:cNvSpPr/>
          <p:nvPr/>
        </p:nvSpPr>
        <p:spPr>
          <a:xfrm>
            <a:off x="7942806" y="2350091"/>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9" name="Rectangle 58">
            <a:extLst>
              <a:ext uri="{FF2B5EF4-FFF2-40B4-BE49-F238E27FC236}">
                <a16:creationId xmlns:a16="http://schemas.microsoft.com/office/drawing/2014/main" id="{F60A0E53-5AA9-4884-BDC5-52F267185623}"/>
              </a:ext>
            </a:extLst>
          </p:cNvPr>
          <p:cNvSpPr/>
          <p:nvPr/>
        </p:nvSpPr>
        <p:spPr>
          <a:xfrm>
            <a:off x="238344" y="5396518"/>
            <a:ext cx="8754199" cy="535531"/>
          </a:xfrm>
          <a:prstGeom prst="rect">
            <a:avLst/>
          </a:prstGeom>
        </p:spPr>
        <p:txBody>
          <a:bodyPr wrap="square">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fr-CH" sz="1600" b="1" i="0" u="none" strike="noStrike" kern="1200" cap="none" spc="0" normalizeH="0" baseline="0" noProof="0" dirty="0">
                <a:ln>
                  <a:noFill/>
                </a:ln>
                <a:solidFill>
                  <a:prstClr val="black">
                    <a:lumMod val="85000"/>
                    <a:lumOff val="15000"/>
                  </a:prstClr>
                </a:solidFill>
                <a:effectLst/>
                <a:uLnTx/>
                <a:uFillTx/>
                <a:latin typeface="Arial Narrow" pitchFamily="34" charset="0"/>
                <a:ea typeface="+mn-ea"/>
                <a:cs typeface="Lato"/>
              </a:rPr>
              <a:t>Jusqu’à présent, il n’existe pas d’études comparant l’apixaban, le dabigatran, l’</a:t>
            </a:r>
            <a:r>
              <a:rPr kumimoji="0" lang="fr-CH" sz="1600" b="1" i="0" u="none" strike="noStrike" kern="1200" cap="none" spc="0" normalizeH="0" baseline="0" noProof="0" dirty="0" err="1">
                <a:ln>
                  <a:noFill/>
                </a:ln>
                <a:solidFill>
                  <a:prstClr val="black">
                    <a:lumMod val="85000"/>
                    <a:lumOff val="15000"/>
                  </a:prstClr>
                </a:solidFill>
                <a:effectLst/>
                <a:uLnTx/>
                <a:uFillTx/>
                <a:latin typeface="Arial Narrow" pitchFamily="34" charset="0"/>
                <a:ea typeface="+mn-ea"/>
                <a:cs typeface="Lato"/>
              </a:rPr>
              <a:t>édoxaban</a:t>
            </a:r>
            <a:r>
              <a:rPr kumimoji="0" lang="fr-CH" sz="1600" b="1" i="0" u="none" strike="noStrike" kern="1200" cap="none" spc="0" normalizeH="0" baseline="0" noProof="0" dirty="0">
                <a:ln>
                  <a:noFill/>
                </a:ln>
                <a:solidFill>
                  <a:prstClr val="black">
                    <a:lumMod val="85000"/>
                    <a:lumOff val="15000"/>
                  </a:prstClr>
                </a:solidFill>
                <a:effectLst/>
                <a:uLnTx/>
                <a:uFillTx/>
                <a:latin typeface="Arial Narrow" pitchFamily="34" charset="0"/>
                <a:ea typeface="+mn-ea"/>
                <a:cs typeface="Lato"/>
              </a:rPr>
              <a:t> et le rivaroxaban. Une comparaison de leur efficacité et de leur innocuité n’a donc pas été établie.</a:t>
            </a:r>
            <a:endPar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endParaRPr>
          </a:p>
        </p:txBody>
      </p:sp>
      <p:sp>
        <p:nvSpPr>
          <p:cNvPr id="66" name="Arrow: Striped Right 65">
            <a:extLst>
              <a:ext uri="{FF2B5EF4-FFF2-40B4-BE49-F238E27FC236}">
                <a16:creationId xmlns:a16="http://schemas.microsoft.com/office/drawing/2014/main" id="{658D5773-2B10-42C8-B16B-253847A48CE6}"/>
              </a:ext>
            </a:extLst>
          </p:cNvPr>
          <p:cNvSpPr/>
          <p:nvPr/>
        </p:nvSpPr>
        <p:spPr>
          <a:xfrm rot="16200000">
            <a:off x="2169102" y="5993655"/>
            <a:ext cx="274320" cy="27432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7" name="Rectangle 66">
            <a:extLst>
              <a:ext uri="{FF2B5EF4-FFF2-40B4-BE49-F238E27FC236}">
                <a16:creationId xmlns:a16="http://schemas.microsoft.com/office/drawing/2014/main" id="{70A14A4E-80D8-48A9-81E1-893B04427693}"/>
              </a:ext>
            </a:extLst>
          </p:cNvPr>
          <p:cNvSpPr/>
          <p:nvPr/>
        </p:nvSpPr>
        <p:spPr>
          <a:xfrm>
            <a:off x="2437959" y="5932050"/>
            <a:ext cx="1552747"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itchFamily="34" charset="0"/>
                <a:ea typeface="+mn-ea"/>
                <a:cs typeface="+mn-cs"/>
              </a:rPr>
              <a:t>Augmentation </a:t>
            </a:r>
            <a:r>
              <a:rPr kumimoji="0" lang="fr-BE" sz="1200" b="1" i="0" u="none" strike="noStrike" kern="1200" cap="none" spc="0" normalizeH="0" baseline="0" noProof="0" dirty="0">
                <a:ln>
                  <a:noFill/>
                </a:ln>
                <a:solidFill>
                  <a:srgbClr val="000000"/>
                </a:solidFill>
                <a:effectLst/>
                <a:uLnTx/>
                <a:uFillTx/>
                <a:latin typeface="Arial Narrow" pitchFamily="34" charset="0"/>
                <a:ea typeface="+mn-ea"/>
                <a:cs typeface="+mn-cs"/>
              </a:rPr>
              <a:t>significative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68" name="Arrow: Striped Right 67">
            <a:extLst>
              <a:ext uri="{FF2B5EF4-FFF2-40B4-BE49-F238E27FC236}">
                <a16:creationId xmlns:a16="http://schemas.microsoft.com/office/drawing/2014/main" id="{032F2098-736F-4183-BA91-6F115FBAB386}"/>
              </a:ext>
            </a:extLst>
          </p:cNvPr>
          <p:cNvSpPr/>
          <p:nvPr/>
        </p:nvSpPr>
        <p:spPr>
          <a:xfrm rot="5400000" flipV="1">
            <a:off x="3562647" y="6011287"/>
            <a:ext cx="274320" cy="27432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9" name="Rectangle 68">
            <a:extLst>
              <a:ext uri="{FF2B5EF4-FFF2-40B4-BE49-F238E27FC236}">
                <a16:creationId xmlns:a16="http://schemas.microsoft.com/office/drawing/2014/main" id="{FBAC90C9-54E7-48BA-AACB-F5051DF79FDF}"/>
              </a:ext>
            </a:extLst>
          </p:cNvPr>
          <p:cNvSpPr/>
          <p:nvPr/>
        </p:nvSpPr>
        <p:spPr>
          <a:xfrm>
            <a:off x="3818994" y="6013192"/>
            <a:ext cx="155448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200" b="1" i="0" u="none" strike="noStrike" kern="1200" cap="none" spc="0" normalizeH="0" baseline="0" noProof="0" dirty="0">
                <a:ln>
                  <a:noFill/>
                </a:ln>
                <a:solidFill>
                  <a:srgbClr val="000000"/>
                </a:solidFill>
                <a:effectLst/>
                <a:uLnTx/>
                <a:uFillTx/>
                <a:latin typeface="Arial Narrow" pitchFamily="34" charset="0"/>
                <a:ea typeface="+mn-ea"/>
                <a:cs typeface="+mn-cs"/>
              </a:rPr>
              <a:t>Réduction significative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0" name="Left-Right Arrow 28">
            <a:extLst>
              <a:ext uri="{FF2B5EF4-FFF2-40B4-BE49-F238E27FC236}">
                <a16:creationId xmlns:a16="http://schemas.microsoft.com/office/drawing/2014/main" id="{4B6B85B8-6608-402B-9F83-8861056DBA04}"/>
              </a:ext>
            </a:extLst>
          </p:cNvPr>
          <p:cNvSpPr/>
          <p:nvPr/>
        </p:nvSpPr>
        <p:spPr>
          <a:xfrm>
            <a:off x="5345492"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71" name="Rectangle 70">
            <a:extLst>
              <a:ext uri="{FF2B5EF4-FFF2-40B4-BE49-F238E27FC236}">
                <a16:creationId xmlns:a16="http://schemas.microsoft.com/office/drawing/2014/main" id="{0F895F5D-ECFE-441F-9441-9977FF54AEF4}"/>
              </a:ext>
            </a:extLst>
          </p:cNvPr>
          <p:cNvSpPr/>
          <p:nvPr/>
        </p:nvSpPr>
        <p:spPr>
          <a:xfrm>
            <a:off x="5718261" y="5932050"/>
            <a:ext cx="1920645"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H" sz="1200" b="1" i="0" u="none" strike="noStrike" kern="1200" cap="none" spc="0" normalizeH="0" baseline="0" noProof="0" dirty="0">
                <a:ln>
                  <a:noFill/>
                </a:ln>
                <a:solidFill>
                  <a:srgbClr val="000000"/>
                </a:solidFill>
                <a:effectLst/>
                <a:uLnTx/>
                <a:uFillTx/>
                <a:latin typeface="Arial Narrow" pitchFamily="34" charset="0"/>
                <a:ea typeface="+mn-ea"/>
                <a:cs typeface="+mn-cs"/>
              </a:rPr>
              <a:t>Pas de différence significative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2" name="Text Box 3">
            <a:extLst>
              <a:ext uri="{FF2B5EF4-FFF2-40B4-BE49-F238E27FC236}">
                <a16:creationId xmlns:a16="http://schemas.microsoft.com/office/drawing/2014/main" id="{F10C7603-1221-4724-8F26-389A26CC2B1A}"/>
              </a:ext>
            </a:extLst>
          </p:cNvPr>
          <p:cNvSpPr txBox="1">
            <a:spLocks noChangeArrowheads="1"/>
          </p:cNvSpPr>
          <p:nvPr/>
        </p:nvSpPr>
        <p:spPr bwMode="auto">
          <a:xfrm>
            <a:off x="261214" y="6416283"/>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Granger et al., NEJM 2011; 365: 981-992</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Connolly et al., NEJM 2009; 361: 1139-1151</a:t>
            </a:r>
            <a:r>
              <a:rPr kumimoji="0" lang="en-US" sz="11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mn-cs"/>
              </a:rPr>
              <a:t> </a:t>
            </a:r>
          </a:p>
        </p:txBody>
      </p:sp>
      <p:sp>
        <p:nvSpPr>
          <p:cNvPr id="73" name="Text Box 3">
            <a:extLst>
              <a:ext uri="{FF2B5EF4-FFF2-40B4-BE49-F238E27FC236}">
                <a16:creationId xmlns:a16="http://schemas.microsoft.com/office/drawing/2014/main" id="{800F0654-CCA3-410F-B82B-D0B822028431}"/>
              </a:ext>
            </a:extLst>
          </p:cNvPr>
          <p:cNvSpPr txBox="1">
            <a:spLocks noChangeArrowheads="1"/>
          </p:cNvSpPr>
          <p:nvPr/>
        </p:nvSpPr>
        <p:spPr bwMode="auto">
          <a:xfrm>
            <a:off x="2814608" y="6421490"/>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Patel et al., NEJM 2011; 365: 884-891</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Giuliano RP et al NEJM 2013; 369:2091</a:t>
            </a:r>
          </a:p>
        </p:txBody>
      </p:sp>
      <p:pic>
        <p:nvPicPr>
          <p:cNvPr id="42" name="4E92DA43-5712-40E9-AFDC-2C1062C78C6F" descr="7646DFF2-B812-4635-AA57-5171E34E5A45@chrc">
            <a:extLst>
              <a:ext uri="{FF2B5EF4-FFF2-40B4-BE49-F238E27FC236}">
                <a16:creationId xmlns:a16="http://schemas.microsoft.com/office/drawing/2014/main" id="{B1C16ED4-791E-4008-A052-FFD480E27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4913" y="151160"/>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7423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95424"/>
            <a:ext cx="6867311" cy="1015663"/>
          </a:xfrm>
          <a:prstGeom prst="rect">
            <a:avLst/>
          </a:prstGeom>
          <a:noFill/>
        </p:spPr>
        <p:txBody>
          <a:bodyPr wrap="square">
            <a:spAutoFit/>
          </a:bodyPr>
          <a:lstStyle/>
          <a:p>
            <a:pPr>
              <a:defRPr/>
            </a:pPr>
            <a:r>
              <a:rPr lang="fr-CA" sz="2800" b="1" dirty="0">
                <a:solidFill>
                  <a:srgbClr val="1B1A5A"/>
                </a:solidFill>
                <a:latin typeface="Arial Narrow" pitchFamily="34" charset="0"/>
              </a:rPr>
              <a:t>Prévention des AVC en présence de FA : </a:t>
            </a:r>
            <a:br>
              <a:rPr lang="fr-CA" sz="2800" b="1" dirty="0">
                <a:latin typeface="Arial Narrow" pitchFamily="34" charset="0"/>
              </a:rPr>
            </a:br>
            <a:r>
              <a:rPr lang="fr-CA" sz="2800" b="1" dirty="0">
                <a:solidFill>
                  <a:srgbClr val="0070C0"/>
                </a:solidFill>
                <a:latin typeface="Arial Narrow" pitchFamily="34" charset="0"/>
                <a:cs typeface="Aharoni" panose="02010803020104030203" pitchFamily="2" charset="-79"/>
              </a:rPr>
              <a:t>Pharmacologie</a:t>
            </a:r>
            <a:r>
              <a:rPr lang="fr-CA" sz="3200" b="1" dirty="0">
                <a:solidFill>
                  <a:schemeClr val="tx2">
                    <a:lumMod val="60000"/>
                    <a:lumOff val="40000"/>
                  </a:schemeClr>
                </a:solidFill>
                <a:latin typeface="Arial Narrow" pitchFamily="34" charset="0"/>
              </a:rPr>
              <a:t> </a:t>
            </a:r>
            <a:r>
              <a:rPr lang="fr-CA" sz="2800" b="1" dirty="0">
                <a:solidFill>
                  <a:srgbClr val="0070C0"/>
                </a:solidFill>
                <a:latin typeface="Arial Narrow" pitchFamily="34" charset="0"/>
                <a:cs typeface="Aharoni" panose="02010803020104030203" pitchFamily="2" charset="-79"/>
              </a:rPr>
              <a:t>et dosage cliniques des AOD </a:t>
            </a:r>
            <a:endParaRPr lang="en-CA" sz="2400" b="1" dirty="0">
              <a:solidFill>
                <a:srgbClr val="0070C0"/>
              </a:solidFill>
              <a:latin typeface="Arial Narrow" pitchFamily="34" charset="0"/>
              <a:cs typeface="Aharoni" panose="02010803020104030203" pitchFamily="2" charset="-79"/>
            </a:endParaRPr>
          </a:p>
        </p:txBody>
      </p:sp>
      <p:sp>
        <p:nvSpPr>
          <p:cNvPr id="44" name="Text Box 3">
            <a:extLst>
              <a:ext uri="{FF2B5EF4-FFF2-40B4-BE49-F238E27FC236}">
                <a16:creationId xmlns:a16="http://schemas.microsoft.com/office/drawing/2014/main" id="{92CDF11C-93CF-49B3-9C52-4AF4F7CEAB88}"/>
              </a:ext>
            </a:extLst>
          </p:cNvPr>
          <p:cNvSpPr txBox="1">
            <a:spLocks noChangeArrowheads="1"/>
          </p:cNvSpPr>
          <p:nvPr/>
        </p:nvSpPr>
        <p:spPr bwMode="auto">
          <a:xfrm>
            <a:off x="146654" y="6188987"/>
            <a:ext cx="4341263" cy="784830"/>
          </a:xfrm>
          <a:prstGeom prst="rect">
            <a:avLst/>
          </a:prstGeom>
          <a:noFill/>
          <a:ln w="9525">
            <a:noFill/>
            <a:miter lim="800000"/>
            <a:headEnd/>
            <a:tailEnd/>
          </a:ln>
        </p:spPr>
        <p:txBody>
          <a:bodyPr wrap="square">
            <a:spAutoFit/>
          </a:bodyPr>
          <a:lstStyle/>
          <a:p>
            <a:r>
              <a:rPr lang="fr-FR" altLang="en-US" sz="900" dirty="0">
                <a:solidFill>
                  <a:schemeClr val="bg1"/>
                </a:solidFill>
                <a:latin typeface="Arial Narrow" panose="020B0606020202030204" pitchFamily="34" charset="0"/>
                <a:cs typeface="Lato"/>
              </a:rPr>
              <a:t>Pfizer Canada Inc./BMS Canada.  Eliquis (</a:t>
            </a:r>
            <a:r>
              <a:rPr lang="fr-FR" altLang="en-US" sz="900" dirty="0" err="1">
                <a:solidFill>
                  <a:schemeClr val="bg1"/>
                </a:solidFill>
                <a:latin typeface="Arial Narrow" panose="020B0606020202030204" pitchFamily="34" charset="0"/>
                <a:cs typeface="Lato"/>
              </a:rPr>
              <a:t>apixaban</a:t>
            </a:r>
            <a:r>
              <a:rPr lang="fr-FR" altLang="en-US" sz="900" dirty="0">
                <a:solidFill>
                  <a:schemeClr val="bg1"/>
                </a:solidFill>
                <a:latin typeface="Arial Narrow" panose="020B0606020202030204" pitchFamily="34" charset="0"/>
                <a:cs typeface="Lato"/>
              </a:rPr>
              <a:t>) Product </a:t>
            </a:r>
            <a:r>
              <a:rPr lang="fr-FR" altLang="en-US" sz="900" dirty="0" err="1">
                <a:solidFill>
                  <a:schemeClr val="bg1"/>
                </a:solidFill>
                <a:latin typeface="Arial Narrow" panose="020B0606020202030204" pitchFamily="34" charset="0"/>
                <a:cs typeface="Lato"/>
              </a:rPr>
              <a:t>Monograph</a:t>
            </a:r>
            <a:r>
              <a:rPr lang="fr-FR" altLang="en-US" sz="900" dirty="0">
                <a:solidFill>
                  <a:schemeClr val="bg1"/>
                </a:solidFill>
                <a:latin typeface="Arial Narrow" panose="020B0606020202030204" pitchFamily="34" charset="0"/>
                <a:cs typeface="Lato"/>
              </a:rPr>
              <a:t>, June 16, 2016.</a:t>
            </a:r>
          </a:p>
          <a:p>
            <a:r>
              <a:rPr lang="fr-FR" altLang="en-US" sz="900" dirty="0">
                <a:solidFill>
                  <a:schemeClr val="bg1"/>
                </a:solidFill>
                <a:latin typeface="Arial Narrow" panose="020B0606020202030204" pitchFamily="34" charset="0"/>
                <a:cs typeface="Lato"/>
              </a:rPr>
              <a:t>Boehringer </a:t>
            </a:r>
            <a:r>
              <a:rPr lang="fr-FR" altLang="en-US" sz="900" dirty="0" err="1">
                <a:solidFill>
                  <a:schemeClr val="bg1"/>
                </a:solidFill>
                <a:latin typeface="Arial Narrow" panose="020B0606020202030204" pitchFamily="34" charset="0"/>
                <a:cs typeface="Lato"/>
              </a:rPr>
              <a:t>Ingelheim</a:t>
            </a:r>
            <a:r>
              <a:rPr lang="fr-FR" altLang="en-US" sz="900" dirty="0">
                <a:solidFill>
                  <a:schemeClr val="bg1"/>
                </a:solidFill>
                <a:latin typeface="Arial Narrow" panose="020B0606020202030204" pitchFamily="34" charset="0"/>
                <a:cs typeface="Lato"/>
              </a:rPr>
              <a:t> Canada Ltd. Pradaxa (</a:t>
            </a:r>
            <a:r>
              <a:rPr lang="fr-FR" altLang="en-US" sz="900" dirty="0" err="1">
                <a:solidFill>
                  <a:schemeClr val="bg1"/>
                </a:solidFill>
                <a:latin typeface="Arial Narrow" panose="020B0606020202030204" pitchFamily="34" charset="0"/>
                <a:cs typeface="Lato"/>
              </a:rPr>
              <a:t>dagbatran</a:t>
            </a:r>
            <a:r>
              <a:rPr lang="fr-FR" altLang="en-US" sz="900" dirty="0">
                <a:solidFill>
                  <a:schemeClr val="bg1"/>
                </a:solidFill>
                <a:latin typeface="Arial Narrow" panose="020B0606020202030204" pitchFamily="34" charset="0"/>
                <a:cs typeface="Lato"/>
              </a:rPr>
              <a:t>) Product </a:t>
            </a:r>
            <a:r>
              <a:rPr lang="fr-FR" altLang="en-US" sz="900" dirty="0" err="1">
                <a:solidFill>
                  <a:schemeClr val="bg1"/>
                </a:solidFill>
                <a:latin typeface="Arial Narrow" panose="020B0606020202030204" pitchFamily="34" charset="0"/>
                <a:cs typeface="Lato"/>
              </a:rPr>
              <a:t>Monograph</a:t>
            </a:r>
            <a:r>
              <a:rPr lang="fr-FR" altLang="en-US" sz="900" dirty="0">
                <a:solidFill>
                  <a:schemeClr val="bg1"/>
                </a:solidFill>
                <a:latin typeface="Arial Narrow" panose="020B0606020202030204" pitchFamily="34" charset="0"/>
                <a:cs typeface="Lato"/>
              </a:rPr>
              <a:t>. August 11, 2016.</a:t>
            </a:r>
          </a:p>
          <a:p>
            <a:r>
              <a:rPr lang="fr-FR" altLang="en-US" sz="900" dirty="0">
                <a:solidFill>
                  <a:schemeClr val="bg1"/>
                </a:solidFill>
                <a:latin typeface="Arial Narrow" panose="020B0606020202030204" pitchFamily="34" charset="0"/>
                <a:cs typeface="Lato"/>
              </a:rPr>
              <a:t>Bayer Inc. Xarelto (</a:t>
            </a:r>
            <a:r>
              <a:rPr lang="fr-FR" altLang="en-US" sz="900" dirty="0" err="1">
                <a:solidFill>
                  <a:schemeClr val="bg1"/>
                </a:solidFill>
                <a:latin typeface="Arial Narrow" panose="020B0606020202030204" pitchFamily="34" charset="0"/>
                <a:cs typeface="Lato"/>
              </a:rPr>
              <a:t>rivaroxaban</a:t>
            </a:r>
            <a:r>
              <a:rPr lang="fr-FR" altLang="en-US" sz="900" dirty="0">
                <a:solidFill>
                  <a:schemeClr val="bg1"/>
                </a:solidFill>
                <a:latin typeface="Arial Narrow" panose="020B0606020202030204" pitchFamily="34" charset="0"/>
                <a:cs typeface="Lato"/>
              </a:rPr>
              <a:t>) Product </a:t>
            </a:r>
            <a:r>
              <a:rPr lang="fr-FR" altLang="en-US" sz="900" dirty="0" err="1">
                <a:solidFill>
                  <a:schemeClr val="bg1"/>
                </a:solidFill>
                <a:latin typeface="Arial Narrow" panose="020B0606020202030204" pitchFamily="34" charset="0"/>
                <a:cs typeface="Lato"/>
              </a:rPr>
              <a:t>Monograph</a:t>
            </a:r>
            <a:r>
              <a:rPr lang="fr-FR" altLang="en-US" sz="900" dirty="0">
                <a:solidFill>
                  <a:schemeClr val="bg1"/>
                </a:solidFill>
                <a:latin typeface="Arial Narrow" panose="020B0606020202030204" pitchFamily="34" charset="0"/>
                <a:cs typeface="Lato"/>
              </a:rPr>
              <a:t>. July 20, 2015.</a:t>
            </a:r>
          </a:p>
          <a:p>
            <a:r>
              <a:rPr lang="fr-FR" altLang="en-US" sz="900" dirty="0" err="1">
                <a:solidFill>
                  <a:schemeClr val="bg1"/>
                </a:solidFill>
                <a:latin typeface="Arial Narrow" panose="020B0606020202030204" pitchFamily="34" charset="0"/>
                <a:cs typeface="Lato"/>
              </a:rPr>
              <a:t>Daiichi</a:t>
            </a:r>
            <a:r>
              <a:rPr lang="fr-FR" altLang="en-US" sz="900" dirty="0">
                <a:solidFill>
                  <a:schemeClr val="bg1"/>
                </a:solidFill>
                <a:latin typeface="Arial Narrow" panose="020B0606020202030204" pitchFamily="34" charset="0"/>
                <a:cs typeface="Lato"/>
              </a:rPr>
              <a:t> </a:t>
            </a:r>
            <a:r>
              <a:rPr lang="fr-FR" altLang="en-US" sz="900" dirty="0" err="1">
                <a:solidFill>
                  <a:schemeClr val="bg1"/>
                </a:solidFill>
                <a:latin typeface="Arial Narrow" panose="020B0606020202030204" pitchFamily="34" charset="0"/>
                <a:cs typeface="Lato"/>
              </a:rPr>
              <a:t>Sankyp</a:t>
            </a:r>
            <a:r>
              <a:rPr lang="fr-FR" altLang="en-US" sz="900" dirty="0">
                <a:solidFill>
                  <a:schemeClr val="bg1"/>
                </a:solidFill>
                <a:latin typeface="Arial Narrow" panose="020B0606020202030204" pitchFamily="34" charset="0"/>
                <a:cs typeface="Lato"/>
              </a:rPr>
              <a:t> Inc. </a:t>
            </a:r>
            <a:r>
              <a:rPr lang="fr-FR" altLang="en-US" sz="900" dirty="0" err="1">
                <a:solidFill>
                  <a:schemeClr val="bg1"/>
                </a:solidFill>
                <a:latin typeface="Arial Narrow" panose="020B0606020202030204" pitchFamily="34" charset="0"/>
                <a:cs typeface="Lato"/>
              </a:rPr>
              <a:t>Lixiana</a:t>
            </a:r>
            <a:r>
              <a:rPr lang="fr-FR" altLang="en-US" sz="900" dirty="0">
                <a:solidFill>
                  <a:schemeClr val="bg1"/>
                </a:solidFill>
                <a:latin typeface="Arial Narrow" panose="020B0606020202030204" pitchFamily="34" charset="0"/>
                <a:cs typeface="Lato"/>
              </a:rPr>
              <a:t> (</a:t>
            </a:r>
            <a:r>
              <a:rPr lang="fr-FR" altLang="en-US" sz="900" dirty="0" err="1">
                <a:solidFill>
                  <a:schemeClr val="bg1"/>
                </a:solidFill>
                <a:latin typeface="Arial Narrow" panose="020B0606020202030204" pitchFamily="34" charset="0"/>
                <a:cs typeface="Lato"/>
              </a:rPr>
              <a:t>edoxaban</a:t>
            </a:r>
            <a:r>
              <a:rPr lang="fr-FR" altLang="en-US" sz="900" dirty="0">
                <a:solidFill>
                  <a:schemeClr val="bg1"/>
                </a:solidFill>
                <a:latin typeface="Arial Narrow" panose="020B0606020202030204" pitchFamily="34" charset="0"/>
                <a:cs typeface="Lato"/>
              </a:rPr>
              <a:t>) Product </a:t>
            </a:r>
            <a:r>
              <a:rPr lang="fr-FR" altLang="en-US" sz="900" dirty="0" err="1">
                <a:solidFill>
                  <a:schemeClr val="bg1"/>
                </a:solidFill>
                <a:latin typeface="Arial Narrow" panose="020B0606020202030204" pitchFamily="34" charset="0"/>
                <a:cs typeface="Lato"/>
              </a:rPr>
              <a:t>Monograph</a:t>
            </a:r>
            <a:r>
              <a:rPr lang="fr-FR" altLang="en-US" sz="900" dirty="0">
                <a:solidFill>
                  <a:schemeClr val="bg1"/>
                </a:solidFill>
                <a:latin typeface="Arial Narrow" panose="020B0606020202030204" pitchFamily="34" charset="0"/>
                <a:cs typeface="Lato"/>
              </a:rPr>
              <a:t>. </a:t>
            </a:r>
            <a:r>
              <a:rPr lang="fr-FR" altLang="en-US" sz="900" dirty="0" err="1">
                <a:solidFill>
                  <a:schemeClr val="bg1"/>
                </a:solidFill>
                <a:latin typeface="Arial Narrow" panose="020B0606020202030204" pitchFamily="34" charset="0"/>
                <a:cs typeface="Lato"/>
              </a:rPr>
              <a:t>November</a:t>
            </a:r>
            <a:r>
              <a:rPr lang="fr-FR" altLang="en-US" sz="900" dirty="0">
                <a:solidFill>
                  <a:schemeClr val="bg1"/>
                </a:solidFill>
                <a:latin typeface="Arial Narrow" panose="020B0606020202030204" pitchFamily="34" charset="0"/>
                <a:cs typeface="Lato"/>
              </a:rPr>
              <a:t> 2, 2016.</a:t>
            </a:r>
          </a:p>
          <a:p>
            <a:endParaRPr lang="fr-FR" altLang="en-US" sz="900" dirty="0">
              <a:solidFill>
                <a:schemeClr val="bg1"/>
              </a:solidFill>
              <a:latin typeface="Arial Narrow" panose="020B0606020202030204" pitchFamily="34" charset="0"/>
              <a:cs typeface="Lato"/>
            </a:endParaRPr>
          </a:p>
        </p:txBody>
      </p:sp>
      <p:sp>
        <p:nvSpPr>
          <p:cNvPr id="47" name="Date Placeholder 3">
            <a:extLst>
              <a:ext uri="{FF2B5EF4-FFF2-40B4-BE49-F238E27FC236}">
                <a16:creationId xmlns:a16="http://schemas.microsoft.com/office/drawing/2014/main" id="{232EE8E0-D7EC-4907-8A15-E2AE2C932A56}"/>
              </a:ext>
            </a:extLst>
          </p:cNvPr>
          <p:cNvSpPr txBox="1">
            <a:spLocks/>
          </p:cNvSpPr>
          <p:nvPr/>
        </p:nvSpPr>
        <p:spPr>
          <a:xfrm>
            <a:off x="3870239" y="6625321"/>
            <a:ext cx="5111836" cy="410088"/>
          </a:xfrm>
          <a:prstGeom prst="rect">
            <a:avLst/>
          </a:prstGeom>
        </p:spPr>
        <p:txBody>
          <a:bodyPr vert="horz" lIns="91440" tIns="45720" rIns="91440" bIns="45720" rtlCol="0" anchor="ctr"/>
          <a:lstStyle>
            <a:lvl1pPr>
              <a:defRPr sz="900"/>
            </a:lvl1pPr>
          </a:lstStyle>
          <a:p>
            <a:r>
              <a:rPr lang="en-CA" sz="1000" b="1" kern="0" dirty="0">
                <a:solidFill>
                  <a:prstClr val="white"/>
                </a:solidFill>
                <a:latin typeface="Arial Narrow" panose="020B0606020202030204" pitchFamily="34" charset="0"/>
                <a:ea typeface="Lato" panose="020F0502020204030203" pitchFamily="34" charset="0"/>
                <a:cs typeface="Lato" panose="020F0502020204030203" pitchFamily="34" charset="0"/>
              </a:rPr>
              <a:t>* </a:t>
            </a:r>
            <a:r>
              <a:rPr lang="fr-FR" sz="1000" b="1" dirty="0">
                <a:solidFill>
                  <a:schemeClr val="bg1"/>
                </a:solidFill>
                <a:latin typeface="Arial Narrow" pitchFamily="34" charset="0"/>
              </a:rPr>
              <a:t>La clairance rénale du rivaroxaban est de 66 % et celle de son métabolite actif est</a:t>
            </a:r>
            <a:r>
              <a:rPr lang="en-CA" sz="1000" b="1" dirty="0">
                <a:solidFill>
                  <a:schemeClr val="bg1"/>
                </a:solidFill>
                <a:latin typeface="Arial Narrow" pitchFamily="34" charset="0"/>
              </a:rPr>
              <a:t> </a:t>
            </a:r>
            <a:r>
              <a:rPr lang="fr-FR" sz="1000" b="1" dirty="0">
                <a:solidFill>
                  <a:schemeClr val="bg1"/>
                </a:solidFill>
                <a:latin typeface="Arial Narrow" pitchFamily="34" charset="0"/>
              </a:rPr>
              <a:t>de 36 %</a:t>
            </a:r>
            <a:endParaRPr lang="en-CA" sz="1000" b="1" dirty="0">
              <a:solidFill>
                <a:schemeClr val="bg1"/>
              </a:solidFill>
              <a:latin typeface="Arial Narrow" pitchFamily="34" charset="0"/>
            </a:endParaRPr>
          </a:p>
          <a:p>
            <a:pPr lvl="0" algn="r" defTabSz="914400">
              <a:defRPr/>
            </a:pPr>
            <a:endParaRPr lang="da-DK" sz="1000" kern="0" dirty="0">
              <a:solidFill>
                <a:prstClr val="white"/>
              </a:solidFill>
              <a:latin typeface="Arial Narrow" pitchFamily="34" charset="0"/>
              <a:ea typeface="Lato" panose="020F0502020204030203" pitchFamily="34" charset="0"/>
              <a:cs typeface="Lato" panose="020F0502020204030203" pitchFamily="34" charset="0"/>
            </a:endParaRPr>
          </a:p>
          <a:p>
            <a:pPr algn="r" defTabSz="914400">
              <a:defRPr/>
            </a:pPr>
            <a:endParaRPr lang="da-DK" sz="1000" kern="0" dirty="0">
              <a:solidFill>
                <a:prstClr val="white"/>
              </a:solidFill>
              <a:latin typeface="Arial Narrow"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A9568CAB-2A6C-43EE-A80A-3CB64D90E642}"/>
              </a:ext>
            </a:extLst>
          </p:cNvPr>
          <p:cNvPicPr>
            <a:picLocks noChangeAspect="1"/>
          </p:cNvPicPr>
          <p:nvPr/>
        </p:nvPicPr>
        <p:blipFill>
          <a:blip r:embed="rId5"/>
          <a:stretch>
            <a:fillRect/>
          </a:stretch>
        </p:blipFill>
        <p:spPr>
          <a:xfrm>
            <a:off x="16636" y="1541902"/>
            <a:ext cx="9144000" cy="4392186"/>
          </a:xfrm>
          <a:prstGeom prst="rect">
            <a:avLst/>
          </a:prstGeom>
          <a:ln>
            <a:noFill/>
          </a:ln>
          <a:effectLst>
            <a:outerShdw blurRad="292100" dist="139700" dir="2700000" algn="tl" rotWithShape="0">
              <a:srgbClr val="333333">
                <a:alpha val="65000"/>
              </a:srgbClr>
            </a:outerShdw>
          </a:effectLst>
        </p:spPr>
      </p:pic>
      <p:pic>
        <p:nvPicPr>
          <p:cNvPr id="10" name="4E92DA43-5712-40E9-AFDC-2C1062C78C6F" descr="7646DFF2-B812-4635-AA57-5171E34E5A45@chrc">
            <a:extLst>
              <a:ext uri="{FF2B5EF4-FFF2-40B4-BE49-F238E27FC236}">
                <a16:creationId xmlns:a16="http://schemas.microsoft.com/office/drawing/2014/main" id="{36AA4E9B-FD7E-40A1-8EE4-B84E85191C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8864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78295"/>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46654" y="17662"/>
            <a:ext cx="5587940"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Considérations posologiques pour les AOD</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646331"/>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Pfizer Canada Inc./BMS Canada.  Monographie d’</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Eliquis</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(apixaban),,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Boehringer</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Ingelheim</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Canada Ltd. Monographie de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Pradaxa</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dagbatran</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 11 août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Bayer Inc. Monographie de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Xarelto</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(rivaroxaban).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Daiichi</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Sankyp</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Inc. Monographie de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Lixiana</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edoxaban</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2017</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endParaRPr>
          </a:p>
        </p:txBody>
      </p:sp>
      <p:pic>
        <p:nvPicPr>
          <p:cNvPr id="12" name="4E92DA43-5712-40E9-AFDC-2C1062C78C6F" descr="7646DFF2-B812-4635-AA57-5171E34E5A45@chrc">
            <a:extLst>
              <a:ext uri="{FF2B5EF4-FFF2-40B4-BE49-F238E27FC236}">
                <a16:creationId xmlns:a16="http://schemas.microsoft.com/office/drawing/2014/main" id="{182FCC21-FC71-466F-9497-43B22869E1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1B053DB5-F777-4849-8EE2-01097C5750C5}"/>
              </a:ext>
            </a:extLst>
          </p:cNvPr>
          <p:cNvPicPr>
            <a:picLocks noChangeAspect="1"/>
          </p:cNvPicPr>
          <p:nvPr/>
        </p:nvPicPr>
        <p:blipFill>
          <a:blip r:embed="rId6"/>
          <a:stretch>
            <a:fillRect/>
          </a:stretch>
        </p:blipFill>
        <p:spPr>
          <a:xfrm>
            <a:off x="766132" y="1499097"/>
            <a:ext cx="7822130" cy="4619573"/>
          </a:xfrm>
          <a:prstGeom prst="rect">
            <a:avLst/>
          </a:prstGeom>
        </p:spPr>
      </p:pic>
    </p:spTree>
    <p:extLst>
      <p:ext uri="{BB962C8B-B14F-4D97-AF65-F5344CB8AC3E}">
        <p14:creationId xmlns:p14="http://schemas.microsoft.com/office/powerpoint/2010/main" val="46167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203861"/>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12" name="Rectangle 11">
            <a:extLst>
              <a:ext uri="{FF2B5EF4-FFF2-40B4-BE49-F238E27FC236}">
                <a16:creationId xmlns:a16="http://schemas.microsoft.com/office/drawing/2014/main" id="{70E9D2C5-3E70-40AB-BB85-FFBAFB8D7BFF}"/>
              </a:ext>
            </a:extLst>
          </p:cNvPr>
          <p:cNvSpPr/>
          <p:nvPr/>
        </p:nvSpPr>
        <p:spPr>
          <a:xfrm>
            <a:off x="146654" y="87192"/>
            <a:ext cx="6716601" cy="101566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20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Recommandations relatives à la posologie des AOD chez les patients en FA présentant une atteinte rénale selon la monographie canadienne des produits</a:t>
            </a:r>
          </a:p>
        </p:txBody>
      </p:sp>
      <p:pic>
        <p:nvPicPr>
          <p:cNvPr id="15" name="4E92DA43-5712-40E9-AFDC-2C1062C78C6F" descr="7646DFF2-B812-4635-AA57-5171E34E5A45@chrc">
            <a:extLst>
              <a:ext uri="{FF2B5EF4-FFF2-40B4-BE49-F238E27FC236}">
                <a16:creationId xmlns:a16="http://schemas.microsoft.com/office/drawing/2014/main" id="{CECD24C8-B182-4760-BE1E-A9CBD857D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0893BE9-2748-4704-9C58-E096C68315F9}"/>
              </a:ext>
            </a:extLst>
          </p:cNvPr>
          <p:cNvPicPr>
            <a:picLocks noChangeAspect="1"/>
          </p:cNvPicPr>
          <p:nvPr/>
        </p:nvPicPr>
        <p:blipFill>
          <a:blip r:embed="rId6"/>
          <a:stretch>
            <a:fillRect/>
          </a:stretch>
        </p:blipFill>
        <p:spPr>
          <a:xfrm>
            <a:off x="1122378" y="1225476"/>
            <a:ext cx="6899244" cy="48573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35355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99816" y="213660"/>
            <a:ext cx="5587940"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Antidotes des AOD</a:t>
            </a:r>
          </a:p>
        </p:txBody>
      </p:sp>
      <p:graphicFrame>
        <p:nvGraphicFramePr>
          <p:cNvPr id="10" name="Table 9">
            <a:extLst>
              <a:ext uri="{FF2B5EF4-FFF2-40B4-BE49-F238E27FC236}">
                <a16:creationId xmlns:a16="http://schemas.microsoft.com/office/drawing/2014/main" id="{9A7DAB65-4F62-49CB-8EF9-B2CCE8A0049E}"/>
              </a:ext>
            </a:extLst>
          </p:cNvPr>
          <p:cNvGraphicFramePr>
            <a:graphicFrameLocks noGrp="1"/>
          </p:cNvGraphicFramePr>
          <p:nvPr>
            <p:extLst>
              <p:ext uri="{D42A27DB-BD31-4B8C-83A1-F6EECF244321}">
                <p14:modId xmlns:p14="http://schemas.microsoft.com/office/powerpoint/2010/main" val="2650990949"/>
              </p:ext>
            </p:extLst>
          </p:nvPr>
        </p:nvGraphicFramePr>
        <p:xfrm>
          <a:off x="274320" y="1631326"/>
          <a:ext cx="8595360" cy="39928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953335">
                  <a:extLst>
                    <a:ext uri="{9D8B030D-6E8A-4147-A177-3AD203B41FA5}">
                      <a16:colId xmlns:a16="http://schemas.microsoft.com/office/drawing/2014/main" val="20000"/>
                    </a:ext>
                  </a:extLst>
                </a:gridCol>
                <a:gridCol w="5642025">
                  <a:extLst>
                    <a:ext uri="{9D8B030D-6E8A-4147-A177-3AD203B41FA5}">
                      <a16:colId xmlns:a16="http://schemas.microsoft.com/office/drawing/2014/main" val="20001"/>
                    </a:ext>
                  </a:extLst>
                </a:gridCol>
              </a:tblGrid>
              <a:tr h="1188720">
                <a:tc>
                  <a:txBody>
                    <a:bodyPr/>
                    <a:lstStyle/>
                    <a:p>
                      <a:pPr algn="l">
                        <a:lnSpc>
                          <a:spcPct val="140000"/>
                        </a:lnSpc>
                      </a:pPr>
                      <a:r>
                        <a:rPr lang="fr-CH" sz="2800" b="1" noProof="0" dirty="0" err="1">
                          <a:solidFill>
                            <a:srgbClr val="000000"/>
                          </a:solidFill>
                          <a:latin typeface="Arial Narrow" panose="020B0606020202030204" pitchFamily="34" charset="0"/>
                          <a:cs typeface="Lato"/>
                        </a:rPr>
                        <a:t>Andexanet</a:t>
                      </a:r>
                      <a:r>
                        <a:rPr lang="fr-CH" sz="2800" b="1" baseline="30000" noProof="0" dirty="0" err="1">
                          <a:solidFill>
                            <a:srgbClr val="000000"/>
                          </a:solidFill>
                          <a:latin typeface="Arial Narrow" panose="020B0606020202030204" pitchFamily="34" charset="0"/>
                          <a:cs typeface="Lato"/>
                        </a:rPr>
                        <a:t>a</a:t>
                      </a:r>
                      <a:endParaRPr lang="fr-CH" sz="2800" b="1" baseline="30000" noProof="0" dirty="0">
                        <a:solidFill>
                          <a:srgbClr val="000000"/>
                        </a:solidFill>
                        <a:latin typeface="Arial Narrow" panose="020B0606020202030204" pitchFamily="34" charset="0"/>
                        <a:cs typeface="Lato"/>
                      </a:endParaRPr>
                    </a:p>
                    <a:p>
                      <a:pPr algn="l">
                        <a:lnSpc>
                          <a:spcPct val="140000"/>
                        </a:lnSpc>
                      </a:pPr>
                      <a:r>
                        <a:rPr lang="fr-CH" sz="2400" b="0" baseline="30000" noProof="0" dirty="0">
                          <a:solidFill>
                            <a:srgbClr val="000000"/>
                          </a:solidFill>
                          <a:latin typeface="Arial Narrow" panose="020B0606020202030204" pitchFamily="34" charset="0"/>
                          <a:cs typeface="Lato"/>
                        </a:rPr>
                        <a:t>(PRT064445)</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CF1FA"/>
                    </a:solidFill>
                  </a:tcPr>
                </a:tc>
                <a:tc>
                  <a:txBody>
                    <a:bodyPr/>
                    <a:lstStyle/>
                    <a:p>
                      <a:pPr marL="285750" indent="-285750">
                        <a:buClrTx/>
                        <a:buFont typeface="Wingdings" pitchFamily="2" charset="2"/>
                        <a:buChar char="§"/>
                      </a:pPr>
                      <a:r>
                        <a:rPr lang="fr-CH" sz="2000" b="0" noProof="0" dirty="0">
                          <a:solidFill>
                            <a:srgbClr val="000000"/>
                          </a:solidFill>
                          <a:latin typeface="Arial Narrow" panose="020B0606020202030204" pitchFamily="34" charset="0"/>
                          <a:cs typeface="Lato"/>
                        </a:rPr>
                        <a:t>Antidote</a:t>
                      </a:r>
                      <a:r>
                        <a:rPr lang="fr-CH" sz="2000" b="0" baseline="0" noProof="0" dirty="0">
                          <a:solidFill>
                            <a:srgbClr val="000000"/>
                          </a:solidFill>
                          <a:latin typeface="Arial Narrow" panose="020B0606020202030204" pitchFamily="34" charset="0"/>
                          <a:cs typeface="Lato"/>
                        </a:rPr>
                        <a:t> pour les inhibiteurs du facteur </a:t>
                      </a:r>
                      <a:r>
                        <a:rPr lang="fr-CH" sz="2000" b="0" baseline="0" noProof="0" dirty="0" err="1">
                          <a:solidFill>
                            <a:srgbClr val="000000"/>
                          </a:solidFill>
                          <a:latin typeface="Arial Narrow" panose="020B0606020202030204" pitchFamily="34" charset="0"/>
                          <a:cs typeface="Lato"/>
                        </a:rPr>
                        <a:t>Xa</a:t>
                      </a:r>
                      <a:r>
                        <a:rPr lang="fr-CH" sz="2000" b="0" baseline="0" noProof="0" dirty="0">
                          <a:solidFill>
                            <a:srgbClr val="000000"/>
                          </a:solidFill>
                          <a:latin typeface="Arial Narrow" panose="020B0606020202030204" pitchFamily="34" charset="0"/>
                          <a:cs typeface="Lato"/>
                        </a:rPr>
                        <a:t> </a:t>
                      </a:r>
                    </a:p>
                    <a:p>
                      <a:pPr marL="285750" indent="-285750">
                        <a:buClrTx/>
                        <a:buFont typeface="Wingdings" pitchFamily="2" charset="2"/>
                        <a:buChar char="§"/>
                      </a:pPr>
                      <a:r>
                        <a:rPr lang="fr-CH" sz="2000" b="0" baseline="0" noProof="0" dirty="0">
                          <a:solidFill>
                            <a:srgbClr val="000000"/>
                          </a:solidFill>
                          <a:latin typeface="Arial Narrow" panose="020B0606020202030204" pitchFamily="34" charset="0"/>
                          <a:cs typeface="Lato"/>
                        </a:rPr>
                        <a:t>Protéine recombinante se liant au site de l’inhibiteur du facteur </a:t>
                      </a:r>
                      <a:r>
                        <a:rPr lang="fr-CH" sz="2000" b="0" baseline="0" noProof="0" dirty="0" err="1">
                          <a:solidFill>
                            <a:srgbClr val="000000"/>
                          </a:solidFill>
                          <a:latin typeface="Arial Narrow" panose="020B0606020202030204" pitchFamily="34" charset="0"/>
                          <a:cs typeface="Lato"/>
                        </a:rPr>
                        <a:t>Xa</a:t>
                      </a:r>
                      <a:endParaRPr lang="fr-CH" sz="2000" b="0" noProof="0" dirty="0">
                        <a:solidFill>
                          <a:srgbClr val="000000"/>
                        </a:solidFill>
                        <a:latin typeface="Arial Narrow" panose="020B0606020202030204" pitchFamily="34" charset="0"/>
                        <a:cs typeface="Lato"/>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CF1FA"/>
                    </a:solidFill>
                  </a:tcPr>
                </a:tc>
                <a:extLst>
                  <a:ext uri="{0D108BD9-81ED-4DB2-BD59-A6C34878D82A}">
                    <a16:rowId xmlns:a16="http://schemas.microsoft.com/office/drawing/2014/main" val="10001"/>
                  </a:ext>
                </a:extLst>
              </a:tr>
              <a:tr h="1188720">
                <a:tc>
                  <a:txBody>
                    <a:bodyPr/>
                    <a:lstStyle/>
                    <a:p>
                      <a:pPr algn="l">
                        <a:lnSpc>
                          <a:spcPct val="140000"/>
                        </a:lnSpc>
                      </a:pPr>
                      <a:r>
                        <a:rPr lang="fr-CH" sz="2800" b="1" noProof="0" dirty="0" err="1">
                          <a:latin typeface="Arial Narrow" panose="020B0606020202030204" pitchFamily="34" charset="0"/>
                          <a:cs typeface="Lato"/>
                        </a:rPr>
                        <a:t>Aripazine</a:t>
                      </a:r>
                      <a:r>
                        <a:rPr lang="fr-CH" sz="2800" b="1" baseline="30000" noProof="0" dirty="0" err="1">
                          <a:latin typeface="Arial Narrow" panose="020B0606020202030204" pitchFamily="34" charset="0"/>
                          <a:cs typeface="Lato"/>
                        </a:rPr>
                        <a:t>b</a:t>
                      </a:r>
                      <a:endParaRPr lang="fr-CH" sz="2800" b="1" baseline="30000" noProof="0" dirty="0">
                        <a:latin typeface="Arial Narrow" panose="020B0606020202030204" pitchFamily="34" charset="0"/>
                        <a:cs typeface="Lato"/>
                      </a:endParaRPr>
                    </a:p>
                    <a:p>
                      <a:pPr algn="l">
                        <a:lnSpc>
                          <a:spcPct val="140000"/>
                        </a:lnSpc>
                      </a:pPr>
                      <a:r>
                        <a:rPr lang="fr-CH" sz="2400" baseline="30000" noProof="0" dirty="0">
                          <a:latin typeface="Arial Narrow" panose="020B0606020202030204" pitchFamily="34" charset="0"/>
                          <a:cs typeface="Lato"/>
                        </a:rPr>
                        <a:t>(PER977)</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C3D4EF"/>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fr-CH" sz="2000" b="0" noProof="0" dirty="0">
                          <a:solidFill>
                            <a:srgbClr val="000000"/>
                          </a:solidFill>
                          <a:latin typeface="Arial Narrow" panose="020B0606020202030204" pitchFamily="34" charset="0"/>
                          <a:cs typeface="Lato"/>
                        </a:rPr>
                        <a:t>Antidote</a:t>
                      </a:r>
                      <a:r>
                        <a:rPr lang="fr-CH" sz="2000" b="0" baseline="0" noProof="0" dirty="0">
                          <a:solidFill>
                            <a:srgbClr val="000000"/>
                          </a:solidFill>
                          <a:latin typeface="Arial Narrow" panose="020B0606020202030204" pitchFamily="34" charset="0"/>
                          <a:cs typeface="Lato"/>
                        </a:rPr>
                        <a:t> pour les inhibiteurs du facteur </a:t>
                      </a:r>
                      <a:r>
                        <a:rPr lang="fr-CH" sz="2000" b="0" baseline="0" noProof="0" dirty="0" err="1">
                          <a:solidFill>
                            <a:srgbClr val="000000"/>
                          </a:solidFill>
                          <a:latin typeface="Arial Narrow" panose="020B0606020202030204" pitchFamily="34" charset="0"/>
                          <a:cs typeface="Lato"/>
                        </a:rPr>
                        <a:t>Xa</a:t>
                      </a:r>
                      <a:r>
                        <a:rPr lang="fr-CH" sz="2000" b="0" baseline="0" noProof="0" dirty="0">
                          <a:solidFill>
                            <a:srgbClr val="000000"/>
                          </a:solidFill>
                          <a:latin typeface="Arial Narrow" panose="020B0606020202030204" pitchFamily="34" charset="0"/>
                          <a:cs typeface="Lato"/>
                        </a:rPr>
                        <a:t>, les inhibiteurs directs de la thrombine, les héparines de bas poids moléculaire et le </a:t>
                      </a:r>
                      <a:r>
                        <a:rPr lang="fr-CH" sz="2000" b="0" baseline="0" noProof="0" dirty="0" err="1">
                          <a:solidFill>
                            <a:srgbClr val="000000"/>
                          </a:solidFill>
                          <a:latin typeface="Arial Narrow" panose="020B0606020202030204" pitchFamily="34" charset="0"/>
                          <a:cs typeface="Lato"/>
                        </a:rPr>
                        <a:t>fondaparinux</a:t>
                      </a:r>
                      <a:endParaRPr lang="fr-CH" sz="2000" b="0" baseline="0" noProof="0" dirty="0">
                        <a:solidFill>
                          <a:srgbClr val="000000"/>
                        </a:solidFill>
                        <a:latin typeface="Arial Narrow" panose="020B0606020202030204" pitchFamily="34" charset="0"/>
                        <a:cs typeface="Lato"/>
                      </a:endParaRPr>
                    </a:p>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fr-CH" sz="2000" b="0" baseline="0" noProof="0" dirty="0">
                          <a:solidFill>
                            <a:srgbClr val="000000"/>
                          </a:solidFill>
                          <a:latin typeface="Arial Narrow" panose="020B0606020202030204" pitchFamily="34" charset="0"/>
                          <a:cs typeface="Lato"/>
                        </a:rPr>
                        <a:t>Petite molécule synthétique; effet d’inversion par la liaison directe à l’anticoagulant </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3D4EF"/>
                    </a:solidFill>
                  </a:tcPr>
                </a:tc>
                <a:extLst>
                  <a:ext uri="{0D108BD9-81ED-4DB2-BD59-A6C34878D82A}">
                    <a16:rowId xmlns:a16="http://schemas.microsoft.com/office/drawing/2014/main" val="10002"/>
                  </a:ext>
                </a:extLst>
              </a:tr>
              <a:tr h="1188720">
                <a:tc>
                  <a:txBody>
                    <a:bodyPr/>
                    <a:lstStyle/>
                    <a:p>
                      <a:pPr algn="l">
                        <a:lnSpc>
                          <a:spcPct val="140000"/>
                        </a:lnSpc>
                      </a:pPr>
                      <a:r>
                        <a:rPr lang="fr-CH" sz="2800" b="1" noProof="0" dirty="0" err="1">
                          <a:latin typeface="Arial Narrow" panose="020B0606020202030204" pitchFamily="34" charset="0"/>
                          <a:cs typeface="Lato"/>
                        </a:rPr>
                        <a:t>Idarucizumab</a:t>
                      </a:r>
                      <a:r>
                        <a:rPr lang="fr-CH" sz="2800" b="1" baseline="30000" noProof="0" dirty="0" err="1">
                          <a:latin typeface="Arial Narrow" panose="020B0606020202030204" pitchFamily="34" charset="0"/>
                          <a:cs typeface="Lato"/>
                        </a:rPr>
                        <a:t>c</a:t>
                      </a:r>
                      <a:endParaRPr lang="fr-CH" sz="2800" b="1" baseline="30000" noProof="0" dirty="0">
                        <a:latin typeface="Arial Narrow" panose="020B0606020202030204" pitchFamily="34" charset="0"/>
                        <a:cs typeface="Lato"/>
                      </a:endParaRPr>
                    </a:p>
                    <a:p>
                      <a:pPr algn="l">
                        <a:lnSpc>
                          <a:spcPct val="140000"/>
                        </a:lnSpc>
                      </a:pPr>
                      <a:r>
                        <a:rPr lang="fr-CH" sz="2400" baseline="30000" noProof="0" dirty="0">
                          <a:latin typeface="Arial Narrow" panose="020B0606020202030204" pitchFamily="34" charset="0"/>
                          <a:cs typeface="Lato"/>
                        </a:rPr>
                        <a:t>(BI 655075)</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CF1FA"/>
                    </a:solidFill>
                  </a:tcPr>
                </a:tc>
                <a:tc>
                  <a:txBody>
                    <a:bodyPr/>
                    <a:lstStyle/>
                    <a:p>
                      <a:pPr marL="285750" indent="-285750">
                        <a:buClrTx/>
                        <a:buFont typeface="Wingdings" pitchFamily="2" charset="2"/>
                        <a:buChar char="§"/>
                      </a:pPr>
                      <a:r>
                        <a:rPr lang="fr-CH" sz="2000" noProof="0" dirty="0">
                          <a:latin typeface="Arial Narrow" panose="020B0606020202030204" pitchFamily="34" charset="0"/>
                          <a:cs typeface="Lato"/>
                        </a:rPr>
                        <a:t>Antidote pour les inhibiteurs directs de la thrombine</a:t>
                      </a:r>
                      <a:endParaRPr lang="fr-CH" sz="2000" baseline="0" noProof="0" dirty="0">
                        <a:latin typeface="Arial Narrow" panose="020B0606020202030204" pitchFamily="34" charset="0"/>
                        <a:cs typeface="Lato"/>
                      </a:endParaRPr>
                    </a:p>
                    <a:p>
                      <a:pPr marL="285750" indent="-285750">
                        <a:buClrTx/>
                        <a:buFont typeface="Wingdings" pitchFamily="2" charset="2"/>
                        <a:buChar char="§"/>
                      </a:pPr>
                      <a:r>
                        <a:rPr lang="fr-CH" sz="2000" baseline="0" noProof="0" dirty="0">
                          <a:latin typeface="Arial Narrow" panose="020B0606020202030204" pitchFamily="34" charset="0"/>
                          <a:cs typeface="Lato"/>
                        </a:rPr>
                        <a:t>Fragment d’anticorps entièrement humanisé</a:t>
                      </a: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CF1FA"/>
                    </a:solidFill>
                  </a:tcPr>
                </a:tc>
                <a:extLst>
                  <a:ext uri="{0D108BD9-81ED-4DB2-BD59-A6C34878D82A}">
                    <a16:rowId xmlns:a16="http://schemas.microsoft.com/office/drawing/2014/main" val="10003"/>
                  </a:ext>
                </a:extLst>
              </a:tr>
            </a:tbl>
          </a:graphicData>
        </a:graphic>
      </p:graphicFrame>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80422" y="6493941"/>
            <a:ext cx="6674132" cy="369332"/>
          </a:xfrm>
          <a:prstGeom prst="rect">
            <a:avLst/>
          </a:prstGeom>
          <a:noFill/>
          <a:ln w="9525">
            <a:noFill/>
            <a:miter lim="800000"/>
            <a:headEnd/>
            <a:tailEnd/>
          </a:ln>
        </p:spPr>
        <p:txBody>
          <a:bodyPr wrap="square">
            <a:spAutoFit/>
          </a:bodyPr>
          <a:lstStyle/>
          <a:p>
            <a:pPr lvl="0">
              <a:defRPr/>
            </a:pPr>
            <a:r>
              <a:rPr lang="fr-FR" altLang="en-US" sz="900" dirty="0">
                <a:solidFill>
                  <a:prstClr val="white"/>
                </a:solidFill>
                <a:latin typeface="Arial Narrow" panose="020B0606020202030204" pitchFamily="34" charset="0"/>
                <a:cs typeface="Lato"/>
              </a:rPr>
              <a:t>a. </a:t>
            </a:r>
            <a:r>
              <a:rPr lang="fr-FR" altLang="en-US" sz="900" dirty="0" err="1">
                <a:solidFill>
                  <a:prstClr val="white"/>
                </a:solidFill>
                <a:latin typeface="Arial Narrow" panose="020B0606020202030204" pitchFamily="34" charset="0"/>
                <a:cs typeface="Lato"/>
              </a:rPr>
              <a:t>Clinicaltrials,gov</a:t>
            </a:r>
            <a:r>
              <a:rPr lang="fr-FR" altLang="en-US" sz="900" dirty="0">
                <a:solidFill>
                  <a:prstClr val="white"/>
                </a:solidFill>
                <a:latin typeface="Arial Narrow" panose="020B0606020202030204" pitchFamily="34" charset="0"/>
                <a:cs typeface="Lato"/>
              </a:rPr>
              <a:t>; NCT01758432 16; b </a:t>
            </a:r>
            <a:r>
              <a:rPr lang="fr-FR" altLang="en-US" sz="900" dirty="0" err="1">
                <a:solidFill>
                  <a:prstClr val="white"/>
                </a:solidFill>
                <a:latin typeface="Arial Narrow" panose="020B0606020202030204" pitchFamily="34" charset="0"/>
                <a:cs typeface="Lato"/>
              </a:rPr>
              <a:t>Dolgin</a:t>
            </a:r>
            <a:r>
              <a:rPr lang="fr-FR" altLang="en-US" sz="900" dirty="0">
                <a:solidFill>
                  <a:prstClr val="white"/>
                </a:solidFill>
                <a:latin typeface="Arial Narrow" panose="020B0606020202030204" pitchFamily="34" charset="0"/>
                <a:cs typeface="Lato"/>
              </a:rPr>
              <a:t> E. Nat Med. 2013;19:251(17), c, Clinicaltrials.gov;NCT01955720.{18}</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4" name="4E92DA43-5712-40E9-AFDC-2C1062C78C6F" descr="7646DFF2-B812-4635-AA57-5171E34E5A45@chrc">
            <a:extLst>
              <a:ext uri="{FF2B5EF4-FFF2-40B4-BE49-F238E27FC236}">
                <a16:creationId xmlns:a16="http://schemas.microsoft.com/office/drawing/2014/main" id="{33D51E8B-6F07-468C-BA55-00F05996DC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1380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8" name="Rectangle 27">
            <a:extLst>
              <a:ext uri="{FF2B5EF4-FFF2-40B4-BE49-F238E27FC236}">
                <a16:creationId xmlns:a16="http://schemas.microsoft.com/office/drawing/2014/main" id="{C250E6C8-43A8-47E6-B78A-189197B49C48}"/>
              </a:ext>
            </a:extLst>
          </p:cNvPr>
          <p:cNvSpPr/>
          <p:nvPr/>
        </p:nvSpPr>
        <p:spPr>
          <a:xfrm>
            <a:off x="0" y="1934761"/>
            <a:ext cx="9144000" cy="201622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151640" y="121232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632098" y="2374489"/>
            <a:ext cx="7166466" cy="1200329"/>
          </a:xfrm>
          <a:prstGeom prst="rect">
            <a:avLst/>
          </a:prstGeom>
        </p:spPr>
        <p:txBody>
          <a:bodyPr wrap="square">
            <a:spAutoFit/>
          </a:bodyPr>
          <a:lstStyle/>
          <a:p>
            <a:pPr algn="ctr">
              <a:defRPr/>
            </a:pPr>
            <a:r>
              <a:rPr lang="fr-BE" sz="3600" b="1" dirty="0">
                <a:solidFill>
                  <a:prstClr val="white"/>
                </a:solidFill>
                <a:latin typeface="Arial Narrow" panose="020B0606020202030204" pitchFamily="34" charset="0"/>
              </a:rPr>
              <a:t>Quels sont les schémas d’utilisation de doses réduites au Canada? </a:t>
            </a:r>
            <a:endParaRPr kumimoji="0" lang="en-CA" sz="32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pic>
        <p:nvPicPr>
          <p:cNvPr id="1028" name="Picture 4" descr="Related image">
            <a:extLst>
              <a:ext uri="{FF2B5EF4-FFF2-40B4-BE49-F238E27FC236}">
                <a16:creationId xmlns:a16="http://schemas.microsoft.com/office/drawing/2014/main" id="{B4D5743E-24DC-4C0F-B336-0E7994D2F6E2}"/>
              </a:ext>
            </a:extLst>
          </p:cNvPr>
          <p:cNvPicPr>
            <a:picLocks noChangeAspect="1" noChangeArrowheads="1"/>
          </p:cNvPicPr>
          <p:nvPr/>
        </p:nvPicPr>
        <p:blipFill>
          <a:blip r:embed="rId5" cstate="hqprint">
            <a:lum bright="70000" contrast="-70000"/>
            <a:extLst>
              <a:ext uri="{28A0092B-C50C-407E-A947-70E740481C1C}">
                <a14:useLocalDpi xmlns:a14="http://schemas.microsoft.com/office/drawing/2010/main" val="0"/>
              </a:ext>
            </a:extLst>
          </a:blip>
          <a:srcRect/>
          <a:stretch>
            <a:fillRect/>
          </a:stretch>
        </p:blipFill>
        <p:spPr bwMode="auto">
          <a:xfrm>
            <a:off x="468507" y="1427447"/>
            <a:ext cx="1094480" cy="1094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51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215064"/>
            <a:ext cx="6942260"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Utilisation appropriée des agents </a:t>
            </a:r>
            <a:r>
              <a:rPr kumimoji="0" lang="fr-FR" sz="2400" b="1" i="0" u="none" strike="noStrike" kern="1200" cap="none" spc="0" normalizeH="0" baseline="0" noProof="0" dirty="0" err="1">
                <a:ln>
                  <a:noFill/>
                </a:ln>
                <a:solidFill>
                  <a:srgbClr val="183059"/>
                </a:solidFill>
                <a:effectLst/>
                <a:uLnTx/>
                <a:uFillTx/>
                <a:latin typeface="Arial Narrow" panose="020B0606020202030204" pitchFamily="34" charset="0"/>
                <a:ea typeface="+mn-ea"/>
                <a:cs typeface="Aharoni" panose="02010803020104030203" pitchFamily="2" charset="-79"/>
              </a:rPr>
              <a:t>antithrombotiques</a:t>
            </a:r>
            <a:r>
              <a:rPr kumimoji="0" lang="fr-FR" sz="2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 chez les patients canadiens atteints de FANV</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80422" y="6493941"/>
            <a:ext cx="2652145"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Bell AD, et al. Am J </a:t>
            </a:r>
            <a:r>
              <a:rPr kumimoji="0" lang="en-CA"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Cardiol</a:t>
            </a: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2016 Apr 1;117(7):1107-11</a:t>
            </a:r>
          </a:p>
        </p:txBody>
      </p:sp>
      <p:sp>
        <p:nvSpPr>
          <p:cNvPr id="14" name="TextBox 13">
            <a:extLst>
              <a:ext uri="{FF2B5EF4-FFF2-40B4-BE49-F238E27FC236}">
                <a16:creationId xmlns:a16="http://schemas.microsoft.com/office/drawing/2014/main" id="{0B1A95A2-E232-4D4B-B364-ED43630DFEB5}"/>
              </a:ext>
            </a:extLst>
          </p:cNvPr>
          <p:cNvSpPr txBox="1"/>
          <p:nvPr/>
        </p:nvSpPr>
        <p:spPr>
          <a:xfrm>
            <a:off x="228127" y="1428937"/>
            <a:ext cx="8915873" cy="4655421"/>
          </a:xfrm>
          <a:prstGeom prst="rect">
            <a:avLst/>
          </a:prstGeom>
          <a:noFill/>
        </p:spPr>
        <p:txBody>
          <a:bodyPr wrap="square" lIns="38397" tIns="19199" rIns="38397" bIns="19199" rtlCol="0">
            <a:spAutoFit/>
          </a:bodyPr>
          <a:lstStyle/>
          <a:p>
            <a:pPr marL="342900" marR="0" lvl="0" indent="-342900" algn="l" defTabSz="6858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7 019 patients atteints de FANV proviennent de 735 cabinets de médecins généralistes</a:t>
            </a:r>
          </a:p>
          <a:p>
            <a:pPr marL="342900" marR="0" lvl="0" indent="-342900" algn="l" defTabSz="6858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Plus de 90% des patients ayant un score CHADS</a:t>
            </a:r>
            <a:r>
              <a:rPr kumimoji="0" lang="fr-BE" sz="2300" b="1" i="0" u="none" strike="noStrike" kern="1200" cap="none" spc="0" normalizeH="0" baseline="-25000" noProof="0" dirty="0">
                <a:ln>
                  <a:noFill/>
                </a:ln>
                <a:solidFill>
                  <a:prstClr val="black">
                    <a:lumMod val="75000"/>
                    <a:lumOff val="25000"/>
                  </a:prstClr>
                </a:solidFill>
                <a:effectLst/>
                <a:uLnTx/>
                <a:uFillTx/>
                <a:latin typeface="Arial Narrow" panose="020B0606020202030204" pitchFamily="34" charset="0"/>
                <a:ea typeface="+mn-ea"/>
                <a:cs typeface="+mn-cs"/>
              </a:rPr>
              <a:t>2</a:t>
            </a:r>
            <a:r>
              <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&gt;1 reçoivent un anticoagulant oral</a:t>
            </a:r>
          </a:p>
          <a:p>
            <a:pPr marL="0" marR="0" lvl="0" indent="0" algn="ctr" defTabSz="685800" rtl="0" eaLnBrk="1" fontAlgn="auto" latinLnBrk="0" hangingPunct="1">
              <a:lnSpc>
                <a:spcPct val="100000"/>
              </a:lnSpc>
              <a:spcBef>
                <a:spcPts val="0"/>
              </a:spcBef>
              <a:spcAft>
                <a:spcPts val="0"/>
              </a:spcAft>
              <a:buClr>
                <a:srgbClr val="00B0F0"/>
              </a:buClr>
              <a:buSzTx/>
              <a:buFontTx/>
              <a:buNone/>
              <a:tabLst/>
              <a:defRPr/>
            </a:pPr>
            <a:r>
              <a:rPr kumimoji="0" lang="fr-BE" sz="3600" b="1" i="0" u="none" strike="noStrike" kern="1200" cap="none" spc="0" normalizeH="0" baseline="0" noProof="0" dirty="0">
                <a:ln w="22225">
                  <a:solidFill>
                    <a:srgbClr val="183059"/>
                  </a:solidFill>
                  <a:prstDash val="solid"/>
                </a:ln>
                <a:solidFill>
                  <a:srgbClr val="00B0F0"/>
                </a:solidFill>
                <a:effectLst/>
                <a:uLnTx/>
                <a:uFillTx/>
                <a:latin typeface="Arial Narrow" panose="020B0606020202030204" pitchFamily="34" charset="0"/>
                <a:ea typeface="+mn-ea"/>
                <a:cs typeface="+mn-cs"/>
              </a:rPr>
              <a:t>MAIS …. </a:t>
            </a:r>
          </a:p>
          <a:p>
            <a:pPr marL="342900" marR="0" lvl="0" indent="-342900" algn="l" defTabSz="6858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Plus de 50 % des patients sous ACO reçoivent de la warfarine </a:t>
            </a:r>
          </a:p>
          <a:p>
            <a:pPr marL="685800" marR="0" lvl="1" indent="-342900" algn="l" defTabSz="685800" rtl="0" eaLnBrk="1" fontAlgn="auto" latinLnBrk="0" hangingPunct="1">
              <a:lnSpc>
                <a:spcPct val="100000"/>
              </a:lnSpc>
              <a:spcBef>
                <a:spcPts val="0"/>
              </a:spcBef>
              <a:spcAft>
                <a:spcPts val="0"/>
              </a:spcAft>
              <a:buClr>
                <a:srgbClr val="00B0F0"/>
              </a:buClr>
              <a:buSzTx/>
              <a:buFont typeface="Arial" panose="020B0604020202020204" pitchFamily="34" charset="0"/>
              <a:buChar char="•"/>
              <a:tabLst/>
              <a:defRPr/>
            </a:pPr>
            <a:r>
              <a:rPr kumimoji="0" lang="fr-BE"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Chez 30,9% des patients sous warfarine , le temps dans la zone thérapeutique est &lt; 65%</a:t>
            </a:r>
          </a:p>
          <a:p>
            <a:pPr marL="342900" marR="0" lvl="0" indent="-342900" algn="l" defTabSz="6858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Parmi les patients sous AOD, 11,7 % recevaient une dose inappropriée</a:t>
            </a:r>
          </a:p>
          <a:p>
            <a:pPr marL="685800" marR="0" lvl="1" indent="-342900" algn="l" defTabSz="685800" rtl="0" eaLnBrk="1" fontAlgn="auto" latinLnBrk="0" hangingPunct="1">
              <a:lnSpc>
                <a:spcPct val="100000"/>
              </a:lnSpc>
              <a:spcBef>
                <a:spcPts val="0"/>
              </a:spcBef>
              <a:spcAft>
                <a:spcPts val="0"/>
              </a:spcAft>
              <a:buClr>
                <a:srgbClr val="00B0F0"/>
              </a:buClr>
              <a:buSzTx/>
              <a:buFont typeface="Arial" panose="020B0604020202020204" pitchFamily="34" charset="0"/>
              <a:buChar char="•"/>
              <a:tabLst/>
              <a:defRPr/>
            </a:pPr>
            <a:r>
              <a:rPr kumimoji="0" lang="fr-BE"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Chez 7,4 %, le médicament était sous-dosé</a:t>
            </a:r>
          </a:p>
          <a:p>
            <a:pPr marL="685800" marR="0" lvl="1" indent="-342900" algn="l" defTabSz="685800" rtl="0" eaLnBrk="1" fontAlgn="auto" latinLnBrk="0" hangingPunct="1">
              <a:lnSpc>
                <a:spcPct val="100000"/>
              </a:lnSpc>
              <a:spcBef>
                <a:spcPts val="0"/>
              </a:spcBef>
              <a:spcAft>
                <a:spcPts val="0"/>
              </a:spcAft>
              <a:buClr>
                <a:srgbClr val="00B0F0"/>
              </a:buClr>
              <a:buSzTx/>
              <a:buFont typeface="Arial" panose="020B0604020202020204" pitchFamily="34" charset="0"/>
              <a:buChar char="•"/>
              <a:tabLst/>
              <a:defRPr/>
            </a:pPr>
            <a:r>
              <a:rPr kumimoji="0" lang="fr-BE"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Chez 4,3 %, le médicament était </a:t>
            </a:r>
            <a:r>
              <a:rPr kumimoji="0" lang="fr-BE" sz="2000" b="1"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surdosé</a:t>
            </a:r>
            <a:r>
              <a:rPr kumimoji="0" lang="fr-BE"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a:t>
            </a:r>
          </a:p>
          <a:p>
            <a:pPr marL="342900" marR="0" lvl="0" indent="-342900" algn="l" defTabSz="6858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Chez 3,2 % des patients sous AOD, le médicament était contre-indiqué en raison d’une dysfonction rénale</a:t>
            </a:r>
          </a:p>
        </p:txBody>
      </p:sp>
      <p:sp>
        <p:nvSpPr>
          <p:cNvPr id="15" name="Text Box 3">
            <a:extLst>
              <a:ext uri="{FF2B5EF4-FFF2-40B4-BE49-F238E27FC236}">
                <a16:creationId xmlns:a16="http://schemas.microsoft.com/office/drawing/2014/main" id="{D0D71F70-7396-45E5-BC57-5292DB34E524}"/>
              </a:ext>
            </a:extLst>
          </p:cNvPr>
          <p:cNvSpPr txBox="1">
            <a:spLocks noChangeArrowheads="1"/>
          </p:cNvSpPr>
          <p:nvPr/>
        </p:nvSpPr>
        <p:spPr bwMode="auto">
          <a:xfrm>
            <a:off x="161925" y="6164203"/>
            <a:ext cx="8600238"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rPr>
              <a:t>FANV : FA non </a:t>
            </a:r>
            <a:r>
              <a:rPr kumimoji="0" lang="en-CA" altLang="en-US" sz="9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Lato"/>
              </a:rPr>
              <a:t>valvulaire</a:t>
            </a:r>
            <a:endParaRPr kumimoji="0" lang="en-CA" altLang="en-US" sz="9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endParaRPr>
          </a:p>
        </p:txBody>
      </p:sp>
      <p:pic>
        <p:nvPicPr>
          <p:cNvPr id="16" name="4E92DA43-5712-40E9-AFDC-2C1062C78C6F" descr="7646DFF2-B812-4635-AA57-5171E34E5A45@chrc">
            <a:extLst>
              <a:ext uri="{FF2B5EF4-FFF2-40B4-BE49-F238E27FC236}">
                <a16:creationId xmlns:a16="http://schemas.microsoft.com/office/drawing/2014/main" id="{A4815CA6-F4E5-4A12-BAC9-94B9CC436A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891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85738" y="6426573"/>
            <a:ext cx="6674132" cy="40011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Non-vitamin K antagonist Oral Anticoagulant (NOAC) Use and Dosing in Canadian Practice: Insights from the Optimizing </a:t>
            </a:r>
            <a:r>
              <a:rPr kumimoji="0" lang="en-CA"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PharmacoTherapy</a:t>
            </a: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in the Management Approach to Lowering risk in Atrial Fibrillation (OPTIMAL-AF) Program  - CCS 2018 Poster Presentation</a:t>
            </a:r>
            <a:endParaRPr kumimoji="0" lang="en-CA" altLang="en-US" sz="3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graphicFrame>
        <p:nvGraphicFramePr>
          <p:cNvPr id="19" name="Chart 18">
            <a:extLst>
              <a:ext uri="{FF2B5EF4-FFF2-40B4-BE49-F238E27FC236}">
                <a16:creationId xmlns:a16="http://schemas.microsoft.com/office/drawing/2014/main" id="{CA2B4B1C-4414-4F8C-B142-A7A0275EA121}"/>
              </a:ext>
            </a:extLst>
          </p:cNvPr>
          <p:cNvGraphicFramePr/>
          <p:nvPr/>
        </p:nvGraphicFramePr>
        <p:xfrm>
          <a:off x="-405169" y="2199116"/>
          <a:ext cx="4045687" cy="349146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Chart 19">
            <a:extLst>
              <a:ext uri="{FF2B5EF4-FFF2-40B4-BE49-F238E27FC236}">
                <a16:creationId xmlns:a16="http://schemas.microsoft.com/office/drawing/2014/main" id="{19548227-9C3C-43CD-AAEE-3B71B4B2F9DB}"/>
              </a:ext>
            </a:extLst>
          </p:cNvPr>
          <p:cNvGraphicFramePr/>
          <p:nvPr/>
        </p:nvGraphicFramePr>
        <p:xfrm>
          <a:off x="2484839" y="2199115"/>
          <a:ext cx="4045687" cy="349146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Chart 21">
            <a:extLst>
              <a:ext uri="{FF2B5EF4-FFF2-40B4-BE49-F238E27FC236}">
                <a16:creationId xmlns:a16="http://schemas.microsoft.com/office/drawing/2014/main" id="{D6887B70-2C07-4061-B691-62D1778CCAB4}"/>
              </a:ext>
            </a:extLst>
          </p:cNvPr>
          <p:cNvGraphicFramePr/>
          <p:nvPr/>
        </p:nvGraphicFramePr>
        <p:xfrm>
          <a:off x="5472866" y="2265728"/>
          <a:ext cx="4045687" cy="3491463"/>
        </p:xfrm>
        <a:graphic>
          <a:graphicData uri="http://schemas.openxmlformats.org/drawingml/2006/chart">
            <c:chart xmlns:c="http://schemas.openxmlformats.org/drawingml/2006/chart" xmlns:r="http://schemas.openxmlformats.org/officeDocument/2006/relationships" r:id="rId7"/>
          </a:graphicData>
        </a:graphic>
      </p:graphicFrame>
      <p:sp>
        <p:nvSpPr>
          <p:cNvPr id="2" name="TextBox 1">
            <a:extLst>
              <a:ext uri="{FF2B5EF4-FFF2-40B4-BE49-F238E27FC236}">
                <a16:creationId xmlns:a16="http://schemas.microsoft.com/office/drawing/2014/main" id="{ADFFE308-16B7-4070-8711-41400F1B4A85}"/>
              </a:ext>
            </a:extLst>
          </p:cNvPr>
          <p:cNvSpPr txBox="1"/>
          <p:nvPr/>
        </p:nvSpPr>
        <p:spPr>
          <a:xfrm>
            <a:off x="318977" y="1704022"/>
            <a:ext cx="231258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Apixaban (n=556</a:t>
            </a:r>
            <a:r>
              <a:rPr kumimoji="0" lang="en-CA" sz="18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a:t>
            </a: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endPar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3" name="TextBox 22">
            <a:extLst>
              <a:ext uri="{FF2B5EF4-FFF2-40B4-BE49-F238E27FC236}">
                <a16:creationId xmlns:a16="http://schemas.microsoft.com/office/drawing/2014/main" id="{6B61A9FD-87A9-4A7F-BE2F-267C6D051F79}"/>
              </a:ext>
            </a:extLst>
          </p:cNvPr>
          <p:cNvSpPr txBox="1"/>
          <p:nvPr/>
        </p:nvSpPr>
        <p:spPr>
          <a:xfrm>
            <a:off x="3257108" y="1704022"/>
            <a:ext cx="231258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Dabigatran (n=181</a:t>
            </a:r>
            <a:r>
              <a:rPr kumimoji="0" lang="en-CA" sz="18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a:t>
            </a: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endPar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4" name="TextBox 23">
            <a:extLst>
              <a:ext uri="{FF2B5EF4-FFF2-40B4-BE49-F238E27FC236}">
                <a16:creationId xmlns:a16="http://schemas.microsoft.com/office/drawing/2014/main" id="{110381A3-DAAD-4615-A106-0C1BA5610B49}"/>
              </a:ext>
            </a:extLst>
          </p:cNvPr>
          <p:cNvSpPr txBox="1"/>
          <p:nvPr/>
        </p:nvSpPr>
        <p:spPr>
          <a:xfrm>
            <a:off x="6254009" y="1685849"/>
            <a:ext cx="231258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Rivaroxaban (n=369</a:t>
            </a:r>
            <a:r>
              <a:rPr kumimoji="0" lang="en-CA" sz="18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a:t>
            </a: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endPar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5" name="Rectangle 24">
            <a:extLst>
              <a:ext uri="{FF2B5EF4-FFF2-40B4-BE49-F238E27FC236}">
                <a16:creationId xmlns:a16="http://schemas.microsoft.com/office/drawing/2014/main" id="{63B65967-35D1-4D5B-9280-10E053AEC85F}"/>
              </a:ext>
            </a:extLst>
          </p:cNvPr>
          <p:cNvSpPr/>
          <p:nvPr/>
        </p:nvSpPr>
        <p:spPr>
          <a:xfrm>
            <a:off x="221678" y="5789746"/>
            <a:ext cx="8922321" cy="646331"/>
          </a:xfrm>
          <a:prstGeom prst="rect">
            <a:avLst/>
          </a:prstGeom>
        </p:spPr>
        <p:txBody>
          <a:bodyPr wrap="square">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t>
            </a:r>
            <a:r>
              <a:rPr kumimoji="0" lang="fr-FR" sz="1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En accord avec les recommandations posologiques figurant dans la monographie des produits de Santé Canada</a:t>
            </a:r>
          </a:p>
          <a:p>
            <a:pPr marL="0" marR="0" lvl="0" indent="0" algn="ctr" defTabSz="3429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r>
              <a:rPr kumimoji="0" lang="fr-FR" sz="12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a:t>
            </a:r>
            <a:r>
              <a:rPr kumimoji="0" lang="fr-FR" sz="1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Informations posologiques disponibles</a:t>
            </a:r>
          </a:p>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p:txBody>
      </p:sp>
      <p:sp>
        <p:nvSpPr>
          <p:cNvPr id="16" name="Rectangle 15">
            <a:extLst>
              <a:ext uri="{FF2B5EF4-FFF2-40B4-BE49-F238E27FC236}">
                <a16:creationId xmlns:a16="http://schemas.microsoft.com/office/drawing/2014/main" id="{4B05FE17-A315-4F41-A84F-A6072B23434A}"/>
              </a:ext>
            </a:extLst>
          </p:cNvPr>
          <p:cNvSpPr/>
          <p:nvPr/>
        </p:nvSpPr>
        <p:spPr>
          <a:xfrm>
            <a:off x="46020" y="65441"/>
            <a:ext cx="6484506"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Doses des AOD et concordance *</a:t>
            </a:r>
          </a:p>
        </p:txBody>
      </p:sp>
      <p:pic>
        <p:nvPicPr>
          <p:cNvPr id="15" name="Picture 14" descr="A drawing of a face&#10;&#10;Description generated with high confidence">
            <a:extLst>
              <a:ext uri="{FF2B5EF4-FFF2-40B4-BE49-F238E27FC236}">
                <a16:creationId xmlns:a16="http://schemas.microsoft.com/office/drawing/2014/main" id="{4731783E-D55D-42AF-99A9-69406358FA42}"/>
              </a:ext>
            </a:extLst>
          </p:cNvPr>
          <p:cNvPicPr>
            <a:picLocks noChangeAspect="1"/>
          </p:cNvPicPr>
          <p:nvPr/>
        </p:nvPicPr>
        <p:blipFill>
          <a:blip r:embed="rId8" cstate="hqprint">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149760" y="692804"/>
            <a:ext cx="1556955" cy="411401"/>
          </a:xfrm>
          <a:prstGeom prst="rect">
            <a:avLst/>
          </a:prstGeom>
        </p:spPr>
      </p:pic>
      <p:pic>
        <p:nvPicPr>
          <p:cNvPr id="18" name="4E92DA43-5712-40E9-AFDC-2C1062C78C6F" descr="7646DFF2-B812-4635-AA57-5171E34E5A45@chrc">
            <a:extLst>
              <a:ext uri="{FF2B5EF4-FFF2-40B4-BE49-F238E27FC236}">
                <a16:creationId xmlns:a16="http://schemas.microsoft.com/office/drawing/2014/main" id="{EFC40787-BC90-4C73-A526-B2CE4FDFDD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8657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1446550"/>
          </a:xfrm>
          <a:prstGeom prst="rect">
            <a:avLst/>
          </a:prstGeom>
          <a:noFill/>
        </p:spPr>
        <p:txBody>
          <a:bodyPr wrap="square">
            <a:spAutoFit/>
          </a:bodyPr>
          <a:lstStyle/>
          <a:p>
            <a:pPr>
              <a:defRPr/>
            </a:pPr>
            <a:r>
              <a:rPr lang="fr-CH" sz="4400" b="1" dirty="0">
                <a:solidFill>
                  <a:srgbClr val="1B1A5A"/>
                </a:solidFill>
                <a:latin typeface="Arial Narrow" pitchFamily="34" charset="0"/>
              </a:rPr>
              <a:t>Divulgation de renseignements </a:t>
            </a:r>
            <a:br>
              <a:rPr lang="fr-CH" sz="4400" b="1" dirty="0">
                <a:solidFill>
                  <a:srgbClr val="1B1A5A"/>
                </a:solidFill>
                <a:latin typeface="Arial Narrow" pitchFamily="34" charset="0"/>
              </a:rPr>
            </a:br>
            <a:endParaRPr lang="en-US" sz="4400" b="1" dirty="0">
              <a:solidFill>
                <a:srgbClr val="1B1A5A"/>
              </a:solidFill>
              <a:latin typeface="Arial Narrow" pitchFamily="34" charset="0"/>
              <a:cs typeface="Aharoni" panose="02010803020104030203" pitchFamily="2" charset="-79"/>
            </a:endParaRPr>
          </a:p>
        </p:txBody>
      </p:sp>
      <p:pic>
        <p:nvPicPr>
          <p:cNvPr id="10" name="4E92DA43-5712-40E9-AFDC-2C1062C78C6F" descr="7646DFF2-B812-4635-AA57-5171E34E5A45@chrc">
            <a:extLst>
              <a:ext uri="{FF2B5EF4-FFF2-40B4-BE49-F238E27FC236}">
                <a16:creationId xmlns:a16="http://schemas.microsoft.com/office/drawing/2014/main" id="{2EECCD36-CE6F-478D-9D49-D95CBDEFE1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13419"/>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2">
            <a:extLst>
              <a:ext uri="{FF2B5EF4-FFF2-40B4-BE49-F238E27FC236}">
                <a16:creationId xmlns:a16="http://schemas.microsoft.com/office/drawing/2014/main" id="{52D142DD-2378-47D0-9654-1436CB6EBC05}"/>
              </a:ext>
            </a:extLst>
          </p:cNvPr>
          <p:cNvSpPr txBox="1">
            <a:spLocks/>
          </p:cNvSpPr>
          <p:nvPr/>
        </p:nvSpPr>
        <p:spPr>
          <a:xfrm>
            <a:off x="266700" y="1337751"/>
            <a:ext cx="8399278"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Lato"/>
                <a:ea typeface="+mn-ea"/>
                <a:cs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Clr>
                <a:srgbClr val="242C49"/>
              </a:buClr>
              <a:buFont typeface="Arial" panose="020B0604020202020204" pitchFamily="34" charset="0"/>
              <a:buNone/>
              <a:defRPr/>
            </a:pPr>
            <a:r>
              <a:rPr lang="fr-FR" altLang="en-US" sz="3600" b="1" kern="0" dirty="0">
                <a:solidFill>
                  <a:schemeClr val="tx1">
                    <a:lumMod val="85000"/>
                    <a:lumOff val="15000"/>
                  </a:schemeClr>
                </a:solidFill>
                <a:latin typeface="Arial Narrow" panose="020B0606020202030204" pitchFamily="34" charset="0"/>
                <a:sym typeface="Arial Narrow Bold" charset="0"/>
              </a:rPr>
              <a:t>Conférencier - </a:t>
            </a:r>
            <a:r>
              <a:rPr lang="fr-FR" altLang="en-US" sz="3600" b="1" dirty="0">
                <a:solidFill>
                  <a:srgbClr val="183059"/>
                </a:solidFill>
                <a:latin typeface="Arial Narrow" panose="020B0606020202030204" pitchFamily="34" charset="0"/>
                <a:sym typeface="Arial Narrow Bold" charset="0"/>
              </a:rPr>
              <a:t>[nom du conférencier] </a:t>
            </a:r>
            <a:endParaRPr lang="fr-FR" altLang="en-US" sz="3600" b="1" kern="0" dirty="0">
              <a:solidFill>
                <a:srgbClr val="183059"/>
              </a:solidFill>
              <a:latin typeface="Arial Narrow" panose="020B0606020202030204" pitchFamily="34" charset="0"/>
              <a:sym typeface="Arial Narrow Bold" charset="0"/>
            </a:endParaRPr>
          </a:p>
          <a:p>
            <a:pPr marL="0" indent="0">
              <a:buNone/>
            </a:pPr>
            <a:endParaRPr lang="fr-FR" altLang="en-US" sz="3200" b="1" u="sng" dirty="0">
              <a:solidFill>
                <a:srgbClr val="1B1A5A"/>
              </a:solidFill>
              <a:latin typeface="Agency FB" pitchFamily="34" charset="0"/>
              <a:ea typeface="ＭＳ Ｐゴシック" pitchFamily="34" charset="-128"/>
              <a:sym typeface="Arial Narrow Bold" charset="0"/>
            </a:endParaRPr>
          </a:p>
          <a:p>
            <a:pPr marL="0" indent="0">
              <a:buNone/>
            </a:pPr>
            <a:r>
              <a:rPr lang="fr-FR" altLang="en-US" sz="3200" b="1" dirty="0">
                <a:solidFill>
                  <a:srgbClr val="183059"/>
                </a:solidFill>
                <a:latin typeface="Arial Narrow" pitchFamily="34" charset="0"/>
                <a:ea typeface="ＭＳ Ｐゴシック" pitchFamily="34" charset="-128"/>
                <a:sym typeface="Arial Narrow Bold" charset="0"/>
              </a:rPr>
              <a:t>Relations avec des intérêts commerciaux :</a:t>
            </a:r>
            <a:endParaRPr lang="fr-FR" altLang="en-US" sz="2400" b="1" u="sng" dirty="0">
              <a:solidFill>
                <a:srgbClr val="000000">
                  <a:lumMod val="65000"/>
                  <a:lumOff val="35000"/>
                </a:srgbClr>
              </a:solidFill>
              <a:latin typeface="Arial Narrow" pitchFamily="34" charset="0"/>
              <a:ea typeface="ＭＳ Ｐゴシック" pitchFamily="34" charset="-128"/>
            </a:endParaRPr>
          </a:p>
          <a:p>
            <a:pPr marL="0" indent="0">
              <a:buFont typeface="Arial" panose="020B0604020202020204" pitchFamily="34" charset="0"/>
              <a:buNone/>
              <a:defRPr/>
            </a:pPr>
            <a:endParaRPr lang="fr-FR" altLang="en-US" sz="2800" b="1" u="sng" dirty="0">
              <a:solidFill>
                <a:srgbClr val="000000">
                  <a:lumMod val="65000"/>
                  <a:lumOff val="35000"/>
                </a:srgbClr>
              </a:solidFill>
              <a:latin typeface="Arial Narrow" panose="020B0606020202030204" pitchFamily="34" charset="0"/>
              <a:ea typeface="ＭＳ Ｐゴシック" pitchFamily="34" charset="-128"/>
            </a:endParaRP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Subventions/Soutien à la recherche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Bureau des conférenciers/Honoraires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Frais de consultation :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Brevets :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Autres :</a:t>
            </a:r>
            <a:endParaRPr lang="fr-FR" sz="1800" dirty="0">
              <a:solidFill>
                <a:srgbClr val="AF2328"/>
              </a:solidFill>
              <a:latin typeface="Arial Narrow" panose="020B0606020202030204" pitchFamily="34" charset="0"/>
            </a:endParaRPr>
          </a:p>
        </p:txBody>
      </p:sp>
    </p:spTree>
    <p:extLst>
      <p:ext uri="{BB962C8B-B14F-4D97-AF65-F5344CB8AC3E}">
        <p14:creationId xmlns:p14="http://schemas.microsoft.com/office/powerpoint/2010/main" val="3165141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8" name="Rectangle 27">
            <a:extLst>
              <a:ext uri="{FF2B5EF4-FFF2-40B4-BE49-F238E27FC236}">
                <a16:creationId xmlns:a16="http://schemas.microsoft.com/office/drawing/2014/main" id="{C250E6C8-43A8-47E6-B78A-189197B49C48}"/>
              </a:ext>
            </a:extLst>
          </p:cNvPr>
          <p:cNvSpPr/>
          <p:nvPr/>
        </p:nvSpPr>
        <p:spPr>
          <a:xfrm>
            <a:off x="0" y="877353"/>
            <a:ext cx="9144000" cy="1494239"/>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151640" y="154913"/>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632098" y="1317081"/>
            <a:ext cx="7166466" cy="584775"/>
          </a:xfrm>
          <a:prstGeom prst="rect">
            <a:avLst/>
          </a:prstGeom>
        </p:spPr>
        <p:txBody>
          <a:bodyPr wrap="square">
            <a:spAutoFit/>
          </a:bodyPr>
          <a:lstStyle/>
          <a:p>
            <a:pPr lvl="0" algn="ctr">
              <a:defRPr/>
            </a:pPr>
            <a:r>
              <a:rPr lang="fr-MC" sz="3200" b="1" dirty="0">
                <a:solidFill>
                  <a:prstClr val="white">
                    <a:lumMod val="95000"/>
                  </a:prstClr>
                </a:solidFill>
                <a:latin typeface="Arial Narrow" panose="020B0606020202030204" pitchFamily="34" charset="0"/>
                <a:cs typeface="Candara"/>
              </a:rPr>
              <a:t>À quoi servent les données du monde réel? </a:t>
            </a:r>
          </a:p>
        </p:txBody>
      </p:sp>
      <p:pic>
        <p:nvPicPr>
          <p:cNvPr id="1028" name="Picture 4" descr="Related image">
            <a:extLst>
              <a:ext uri="{FF2B5EF4-FFF2-40B4-BE49-F238E27FC236}">
                <a16:creationId xmlns:a16="http://schemas.microsoft.com/office/drawing/2014/main" id="{B4D5743E-24DC-4C0F-B336-0E7994D2F6E2}"/>
              </a:ext>
            </a:extLst>
          </p:cNvPr>
          <p:cNvPicPr>
            <a:picLocks noChangeAspect="1" noChangeArrowheads="1"/>
          </p:cNvPicPr>
          <p:nvPr/>
        </p:nvPicPr>
        <p:blipFill>
          <a:blip r:embed="rId5" cstate="hqprint">
            <a:lum bright="70000" contrast="-70000"/>
            <a:extLst>
              <a:ext uri="{28A0092B-C50C-407E-A947-70E740481C1C}">
                <a14:useLocalDpi xmlns:a14="http://schemas.microsoft.com/office/drawing/2010/main" val="0"/>
              </a:ext>
            </a:extLst>
          </a:blip>
          <a:srcRect/>
          <a:stretch>
            <a:fillRect/>
          </a:stretch>
        </p:blipFill>
        <p:spPr bwMode="auto">
          <a:xfrm>
            <a:off x="468507" y="370039"/>
            <a:ext cx="1094480" cy="109448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AF96887-E4E9-46D3-988F-9BE617A7B826}"/>
              </a:ext>
            </a:extLst>
          </p:cNvPr>
          <p:cNvSpPr/>
          <p:nvPr/>
        </p:nvSpPr>
        <p:spPr>
          <a:xfrm>
            <a:off x="0" y="3739289"/>
            <a:ext cx="9144000" cy="1494239"/>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0" name="Hexagon 9">
            <a:extLst>
              <a:ext uri="{FF2B5EF4-FFF2-40B4-BE49-F238E27FC236}">
                <a16:creationId xmlns:a16="http://schemas.microsoft.com/office/drawing/2014/main" id="{A0799454-D842-44BC-8966-BDB028D5472D}"/>
              </a:ext>
            </a:extLst>
          </p:cNvPr>
          <p:cNvSpPr/>
          <p:nvPr/>
        </p:nvSpPr>
        <p:spPr>
          <a:xfrm>
            <a:off x="151640" y="3016849"/>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154ED0BD-5881-4F8D-83E7-D1C1C70EBFFB}"/>
              </a:ext>
            </a:extLst>
          </p:cNvPr>
          <p:cNvSpPr/>
          <p:nvPr/>
        </p:nvSpPr>
        <p:spPr>
          <a:xfrm>
            <a:off x="1632098" y="3923120"/>
            <a:ext cx="7166466" cy="1077218"/>
          </a:xfrm>
          <a:prstGeom prst="rect">
            <a:avLst/>
          </a:prstGeom>
        </p:spPr>
        <p:txBody>
          <a:bodyPr wrap="square">
            <a:spAutoFit/>
          </a:bodyPr>
          <a:lstStyle/>
          <a:p>
            <a:pPr lvl="0" algn="ctr">
              <a:defRPr/>
            </a:pPr>
            <a:r>
              <a:rPr lang="fr-CH" sz="3200" b="1" dirty="0">
                <a:solidFill>
                  <a:prstClr val="white">
                    <a:lumMod val="95000"/>
                  </a:prstClr>
                </a:solidFill>
                <a:latin typeface="Arial Narrow" panose="020B0606020202030204" pitchFamily="34" charset="0"/>
                <a:cs typeface="Candara"/>
              </a:rPr>
              <a:t>Quels sont les résultats dans le monde réel chez les patients recevant des AOD? </a:t>
            </a:r>
          </a:p>
        </p:txBody>
      </p:sp>
      <p:pic>
        <p:nvPicPr>
          <p:cNvPr id="12" name="Picture 4" descr="Related image">
            <a:extLst>
              <a:ext uri="{FF2B5EF4-FFF2-40B4-BE49-F238E27FC236}">
                <a16:creationId xmlns:a16="http://schemas.microsoft.com/office/drawing/2014/main" id="{1CACBB9E-E1BE-47A4-A8C7-2A2192C59EFC}"/>
              </a:ext>
            </a:extLst>
          </p:cNvPr>
          <p:cNvPicPr>
            <a:picLocks noChangeAspect="1" noChangeArrowheads="1"/>
          </p:cNvPicPr>
          <p:nvPr/>
        </p:nvPicPr>
        <p:blipFill>
          <a:blip r:embed="rId5" cstate="hqprint">
            <a:lum bright="70000" contrast="-70000"/>
            <a:extLst>
              <a:ext uri="{28A0092B-C50C-407E-A947-70E740481C1C}">
                <a14:useLocalDpi xmlns:a14="http://schemas.microsoft.com/office/drawing/2010/main" val="0"/>
              </a:ext>
            </a:extLst>
          </a:blip>
          <a:srcRect/>
          <a:stretch>
            <a:fillRect/>
          </a:stretch>
        </p:blipFill>
        <p:spPr bwMode="auto">
          <a:xfrm>
            <a:off x="468507" y="3231975"/>
            <a:ext cx="1094480" cy="1094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597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2" name="Straight Connector 241">
            <a:extLst>
              <a:ext uri="{FF2B5EF4-FFF2-40B4-BE49-F238E27FC236}">
                <a16:creationId xmlns:a16="http://schemas.microsoft.com/office/drawing/2014/main" id="{8979D22D-D213-4EE1-BDE0-5D63231BA240}"/>
              </a:ext>
            </a:extLst>
          </p:cNvPr>
          <p:cNvCxnSpPr/>
          <p:nvPr/>
        </p:nvCxnSpPr>
        <p:spPr>
          <a:xfrm flipH="1">
            <a:off x="7389490" y="5459686"/>
            <a:ext cx="1463040" cy="0"/>
          </a:xfrm>
          <a:prstGeom prst="line">
            <a:avLst/>
          </a:prstGeom>
          <a:noFill/>
          <a:ln w="28575" cap="flat" cmpd="sng" algn="ctr">
            <a:solidFill>
              <a:srgbClr val="44546A"/>
            </a:solidFill>
            <a:prstDash val="solid"/>
            <a:miter lim="800000"/>
          </a:ln>
          <a:effectLst/>
        </p:spPr>
      </p:cxnSp>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3826" y="119430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263350"/>
            <a:ext cx="6408319" cy="646331"/>
          </a:xfrm>
          <a:prstGeom prst="rect">
            <a:avLst/>
          </a:prstGeom>
          <a:noFill/>
        </p:spPr>
        <p:txBody>
          <a:bodyPr wrap="square">
            <a:spAutoFit/>
          </a:bodyPr>
          <a:lstStyle/>
          <a:p>
            <a:pPr lvl="0">
              <a:defRPr/>
            </a:pPr>
            <a:r>
              <a:rPr lang="fr-CA" sz="3600" b="1" dirty="0">
                <a:solidFill>
                  <a:srgbClr val="183059"/>
                </a:solidFill>
                <a:latin typeface="Arial Narrow" panose="020B0606020202030204" pitchFamily="34" charset="0"/>
                <a:cs typeface="Aharoni" panose="02010803020104030203" pitchFamily="2" charset="-79"/>
              </a:rPr>
              <a:t>Hiérarchie des données médicales</a:t>
            </a:r>
            <a:endParaRPr kumimoji="0" lang="fr-CA" sz="36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en-CA" sz="1000" dirty="0" err="1">
                <a:solidFill>
                  <a:prstClr val="white"/>
                </a:solidFill>
                <a:latin typeface="Arial Narrow" panose="020B0606020202030204" pitchFamily="34" charset="0"/>
              </a:rPr>
              <a:t>Modifiié</a:t>
            </a:r>
            <a:r>
              <a:rPr lang="en-CA" sz="1000" dirty="0">
                <a:solidFill>
                  <a:prstClr val="white"/>
                </a:solidFill>
                <a:latin typeface="Arial Narrow" panose="020B0606020202030204" pitchFamily="34" charset="0"/>
              </a:rPr>
              <a:t> de logicofscience.com The hierarchy of evidence: Is the study’s design robust? January 12, 2016</a:t>
            </a:r>
          </a:p>
        </p:txBody>
      </p:sp>
      <p:cxnSp>
        <p:nvCxnSpPr>
          <p:cNvPr id="229" name="Straight Arrow Connector 228">
            <a:extLst>
              <a:ext uri="{FF2B5EF4-FFF2-40B4-BE49-F238E27FC236}">
                <a16:creationId xmlns:a16="http://schemas.microsoft.com/office/drawing/2014/main" id="{B3C2411E-D748-45AE-992E-E2E9598F74FB}"/>
              </a:ext>
            </a:extLst>
          </p:cNvPr>
          <p:cNvCxnSpPr/>
          <p:nvPr/>
        </p:nvCxnSpPr>
        <p:spPr>
          <a:xfrm flipH="1">
            <a:off x="901167" y="1784610"/>
            <a:ext cx="16494" cy="3925926"/>
          </a:xfrm>
          <a:prstGeom prst="straightConnector1">
            <a:avLst/>
          </a:prstGeom>
          <a:noFill/>
          <a:ln w="28575" cap="flat" cmpd="sng" algn="ctr">
            <a:solidFill>
              <a:srgbClr val="44546A"/>
            </a:solidFill>
            <a:prstDash val="solid"/>
            <a:miter lim="800000"/>
            <a:headEnd type="arrow"/>
            <a:tailEnd type="arrow"/>
          </a:ln>
          <a:effectLst/>
        </p:spPr>
      </p:cxnSp>
      <p:cxnSp>
        <p:nvCxnSpPr>
          <p:cNvPr id="243" name="Straight Connector 242">
            <a:extLst>
              <a:ext uri="{FF2B5EF4-FFF2-40B4-BE49-F238E27FC236}">
                <a16:creationId xmlns:a16="http://schemas.microsoft.com/office/drawing/2014/main" id="{67EA1A1A-EFD7-4D58-BC88-5FFB35582294}"/>
              </a:ext>
            </a:extLst>
          </p:cNvPr>
          <p:cNvCxnSpPr/>
          <p:nvPr/>
        </p:nvCxnSpPr>
        <p:spPr>
          <a:xfrm>
            <a:off x="6554891" y="3222229"/>
            <a:ext cx="2160747" cy="0"/>
          </a:xfrm>
          <a:prstGeom prst="line">
            <a:avLst/>
          </a:prstGeom>
          <a:noFill/>
          <a:ln w="28575" cap="flat" cmpd="sng" algn="ctr">
            <a:solidFill>
              <a:srgbClr val="44546A"/>
            </a:solidFill>
            <a:prstDash val="solid"/>
            <a:miter lim="800000"/>
          </a:ln>
          <a:effectLst/>
        </p:spPr>
      </p:cxnSp>
      <p:sp>
        <p:nvSpPr>
          <p:cNvPr id="244" name="TextBox 243">
            <a:extLst>
              <a:ext uri="{FF2B5EF4-FFF2-40B4-BE49-F238E27FC236}">
                <a16:creationId xmlns:a16="http://schemas.microsoft.com/office/drawing/2014/main" id="{0424B7F9-9A9D-4245-A117-30471FE1FD99}"/>
              </a:ext>
            </a:extLst>
          </p:cNvPr>
          <p:cNvSpPr txBox="1"/>
          <p:nvPr/>
        </p:nvSpPr>
        <p:spPr>
          <a:xfrm>
            <a:off x="7156317" y="3968946"/>
            <a:ext cx="1797287" cy="646331"/>
          </a:xfrm>
          <a:prstGeom prst="rect">
            <a:avLst/>
          </a:prstGeom>
          <a:noFill/>
        </p:spPr>
        <p:txBody>
          <a:bodyPr wrap="none" rtlCol="0">
            <a:spAutoFit/>
          </a:bodyPr>
          <a:lstStyle/>
          <a:p>
            <a:pPr algn="ctr" defTabSz="914400"/>
            <a:r>
              <a:rPr lang="en-US" b="1" dirty="0">
                <a:solidFill>
                  <a:schemeClr val="tx1">
                    <a:lumMod val="65000"/>
                    <a:lumOff val="35000"/>
                  </a:schemeClr>
                </a:solidFill>
                <a:latin typeface="Arial Narrow" panose="020B0606020202030204" pitchFamily="34" charset="0"/>
              </a:rPr>
              <a:t>Études </a:t>
            </a:r>
          </a:p>
          <a:p>
            <a:pPr algn="ctr" defTabSz="914400"/>
            <a:r>
              <a:rPr lang="en-US" b="1" dirty="0" err="1">
                <a:solidFill>
                  <a:schemeClr val="tx1">
                    <a:lumMod val="65000"/>
                    <a:lumOff val="35000"/>
                  </a:schemeClr>
                </a:solidFill>
                <a:latin typeface="Arial Narrow" panose="020B0606020202030204" pitchFamily="34" charset="0"/>
              </a:rPr>
              <a:t>observationnelles</a:t>
            </a:r>
            <a:endParaRPr lang="en-US" b="1" dirty="0">
              <a:solidFill>
                <a:schemeClr val="tx1">
                  <a:lumMod val="65000"/>
                  <a:lumOff val="35000"/>
                </a:schemeClr>
              </a:solidFill>
              <a:latin typeface="Arial Narrow" panose="020B0606020202030204" pitchFamily="34" charset="0"/>
            </a:endParaRPr>
          </a:p>
        </p:txBody>
      </p:sp>
      <p:cxnSp>
        <p:nvCxnSpPr>
          <p:cNvPr id="245" name="Straight Arrow Connector 244">
            <a:extLst>
              <a:ext uri="{FF2B5EF4-FFF2-40B4-BE49-F238E27FC236}">
                <a16:creationId xmlns:a16="http://schemas.microsoft.com/office/drawing/2014/main" id="{BB2678EC-49F0-4D96-ABEE-3A76E8C13CA2}"/>
              </a:ext>
            </a:extLst>
          </p:cNvPr>
          <p:cNvCxnSpPr/>
          <p:nvPr/>
        </p:nvCxnSpPr>
        <p:spPr>
          <a:xfrm flipV="1">
            <a:off x="7982398" y="3440153"/>
            <a:ext cx="0" cy="485140"/>
          </a:xfrm>
          <a:prstGeom prst="straightConnector1">
            <a:avLst/>
          </a:prstGeom>
          <a:noFill/>
          <a:ln w="28575" cap="flat" cmpd="sng" algn="ctr">
            <a:solidFill>
              <a:srgbClr val="44546A"/>
            </a:solidFill>
            <a:prstDash val="solid"/>
            <a:miter lim="800000"/>
            <a:tailEnd type="arrow"/>
          </a:ln>
          <a:effectLst/>
        </p:spPr>
      </p:cxnSp>
      <p:cxnSp>
        <p:nvCxnSpPr>
          <p:cNvPr id="246" name="Straight Arrow Connector 245">
            <a:extLst>
              <a:ext uri="{FF2B5EF4-FFF2-40B4-BE49-F238E27FC236}">
                <a16:creationId xmlns:a16="http://schemas.microsoft.com/office/drawing/2014/main" id="{961D10C2-685D-4200-868D-D65FAC1B6D3B}"/>
              </a:ext>
            </a:extLst>
          </p:cNvPr>
          <p:cNvCxnSpPr/>
          <p:nvPr/>
        </p:nvCxnSpPr>
        <p:spPr>
          <a:xfrm>
            <a:off x="7982398" y="4751234"/>
            <a:ext cx="0" cy="485140"/>
          </a:xfrm>
          <a:prstGeom prst="straightConnector1">
            <a:avLst/>
          </a:prstGeom>
          <a:noFill/>
          <a:ln w="28575" cap="flat" cmpd="sng" algn="ctr">
            <a:solidFill>
              <a:srgbClr val="44546A"/>
            </a:solidFill>
            <a:prstDash val="solid"/>
            <a:miter lim="800000"/>
            <a:tailEnd type="arrow"/>
          </a:ln>
          <a:effectLst/>
        </p:spPr>
      </p:cxnSp>
      <p:sp>
        <p:nvSpPr>
          <p:cNvPr id="247" name="TextBox 246">
            <a:extLst>
              <a:ext uri="{FF2B5EF4-FFF2-40B4-BE49-F238E27FC236}">
                <a16:creationId xmlns:a16="http://schemas.microsoft.com/office/drawing/2014/main" id="{FD3E3C06-92ED-47C6-863E-DCD9805BB326}"/>
              </a:ext>
            </a:extLst>
          </p:cNvPr>
          <p:cNvSpPr txBox="1"/>
          <p:nvPr/>
        </p:nvSpPr>
        <p:spPr>
          <a:xfrm>
            <a:off x="338661" y="1405743"/>
            <a:ext cx="1120957" cy="369332"/>
          </a:xfrm>
          <a:prstGeom prst="rect">
            <a:avLst/>
          </a:prstGeom>
          <a:noFill/>
        </p:spPr>
        <p:txBody>
          <a:bodyPr wrap="none" lIns="0" tIns="0" rIns="0" bIns="0" rtlCol="0">
            <a:noAutofit/>
          </a:bodyPr>
          <a:lstStyle/>
          <a:p>
            <a:pPr algn="ctr" defTabSz="914400"/>
            <a:r>
              <a:rPr lang="en-US" b="1" dirty="0">
                <a:solidFill>
                  <a:srgbClr val="16823E">
                    <a:lumMod val="60000"/>
                    <a:lumOff val="40000"/>
                  </a:srgbClr>
                </a:solidFill>
                <a:latin typeface="Arial Narrow" panose="020B0606020202030204" pitchFamily="34" charset="0"/>
              </a:rPr>
              <a:t>Plus </a:t>
            </a:r>
            <a:r>
              <a:rPr lang="en-US" b="1" dirty="0" err="1">
                <a:solidFill>
                  <a:srgbClr val="16823E">
                    <a:lumMod val="60000"/>
                    <a:lumOff val="40000"/>
                  </a:srgbClr>
                </a:solidFill>
                <a:latin typeface="Arial Narrow" panose="020B0606020202030204" pitchFamily="34" charset="0"/>
              </a:rPr>
              <a:t>probantes</a:t>
            </a:r>
            <a:endParaRPr lang="en-US" b="1" dirty="0">
              <a:solidFill>
                <a:srgbClr val="16823E">
                  <a:lumMod val="60000"/>
                  <a:lumOff val="40000"/>
                </a:srgbClr>
              </a:solidFill>
              <a:latin typeface="Arial Narrow" panose="020B0606020202030204" pitchFamily="34" charset="0"/>
            </a:endParaRPr>
          </a:p>
        </p:txBody>
      </p:sp>
      <p:sp>
        <p:nvSpPr>
          <p:cNvPr id="248" name="TextBox 247">
            <a:extLst>
              <a:ext uri="{FF2B5EF4-FFF2-40B4-BE49-F238E27FC236}">
                <a16:creationId xmlns:a16="http://schemas.microsoft.com/office/drawing/2014/main" id="{6827453D-4E55-4EC4-9FE4-6CA119F60038}"/>
              </a:ext>
            </a:extLst>
          </p:cNvPr>
          <p:cNvSpPr txBox="1"/>
          <p:nvPr/>
        </p:nvSpPr>
        <p:spPr>
          <a:xfrm>
            <a:off x="338661" y="5828291"/>
            <a:ext cx="967558" cy="369332"/>
          </a:xfrm>
          <a:prstGeom prst="rect">
            <a:avLst/>
          </a:prstGeom>
          <a:noFill/>
        </p:spPr>
        <p:txBody>
          <a:bodyPr wrap="none" lIns="0" tIns="0" rIns="0" bIns="0" rtlCol="0">
            <a:noAutofit/>
          </a:bodyPr>
          <a:lstStyle/>
          <a:p>
            <a:pPr algn="ctr" defTabSz="914400"/>
            <a:r>
              <a:rPr lang="en-US" b="1" dirty="0" err="1">
                <a:solidFill>
                  <a:srgbClr val="D36737"/>
                </a:solidFill>
                <a:latin typeface="Arial Narrow" panose="020B0606020202030204" pitchFamily="34" charset="0"/>
              </a:rPr>
              <a:t>Moins</a:t>
            </a:r>
            <a:r>
              <a:rPr lang="en-US" b="1" dirty="0">
                <a:solidFill>
                  <a:srgbClr val="D36737"/>
                </a:solidFill>
                <a:latin typeface="Arial Narrow" panose="020B0606020202030204" pitchFamily="34" charset="0"/>
              </a:rPr>
              <a:t> </a:t>
            </a:r>
            <a:r>
              <a:rPr lang="en-US" b="1" dirty="0" err="1">
                <a:solidFill>
                  <a:srgbClr val="D36737"/>
                </a:solidFill>
                <a:latin typeface="Arial Narrow" panose="020B0606020202030204" pitchFamily="34" charset="0"/>
              </a:rPr>
              <a:t>probantes</a:t>
            </a:r>
            <a:endParaRPr lang="en-US" b="1" dirty="0">
              <a:solidFill>
                <a:srgbClr val="D36737"/>
              </a:solidFill>
              <a:latin typeface="Arial Narrow" panose="020B0606020202030204" pitchFamily="34" charset="0"/>
            </a:endParaRPr>
          </a:p>
        </p:txBody>
      </p:sp>
      <p:pic>
        <p:nvPicPr>
          <p:cNvPr id="3" name="Picture 2">
            <a:extLst>
              <a:ext uri="{FF2B5EF4-FFF2-40B4-BE49-F238E27FC236}">
                <a16:creationId xmlns:a16="http://schemas.microsoft.com/office/drawing/2014/main" id="{AA362796-4D72-47E5-997A-158C31250481}"/>
              </a:ext>
            </a:extLst>
          </p:cNvPr>
          <p:cNvPicPr>
            <a:picLocks noChangeAspect="1"/>
          </p:cNvPicPr>
          <p:nvPr/>
        </p:nvPicPr>
        <p:blipFill>
          <a:blip r:embed="rId5"/>
          <a:stretch>
            <a:fillRect/>
          </a:stretch>
        </p:blipFill>
        <p:spPr>
          <a:xfrm>
            <a:off x="1593180" y="1466624"/>
            <a:ext cx="5974752" cy="4619095"/>
          </a:xfrm>
          <a:prstGeom prst="rect">
            <a:avLst/>
          </a:prstGeom>
          <a:ln>
            <a:noFill/>
          </a:ln>
          <a:effectLst>
            <a:outerShdw blurRad="292100" dist="139700" dir="2700000" algn="tl" rotWithShape="0">
              <a:srgbClr val="333333">
                <a:alpha val="65000"/>
              </a:srgbClr>
            </a:outerShdw>
          </a:effectLst>
        </p:spPr>
      </p:pic>
      <p:pic>
        <p:nvPicPr>
          <p:cNvPr id="17" name="4E92DA43-5712-40E9-AFDC-2C1062C78C6F" descr="7646DFF2-B812-4635-AA57-5171E34E5A45@chrc">
            <a:extLst>
              <a:ext uri="{FF2B5EF4-FFF2-40B4-BE49-F238E27FC236}">
                <a16:creationId xmlns:a16="http://schemas.microsoft.com/office/drawing/2014/main" id="{4F4BFE6A-41F4-4C6B-80C2-BE3E94FA9B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1937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263350"/>
            <a:ext cx="6408319" cy="707886"/>
          </a:xfrm>
          <a:prstGeom prst="rect">
            <a:avLst/>
          </a:prstGeom>
          <a:noFill/>
        </p:spPr>
        <p:txBody>
          <a:bodyPr wrap="square">
            <a:spAutoFit/>
          </a:bodyPr>
          <a:lstStyle/>
          <a:p>
            <a:pPr lvl="0">
              <a:defRPr/>
            </a:pPr>
            <a:r>
              <a:rPr lang="fr-MC" sz="4000" b="1" dirty="0">
                <a:solidFill>
                  <a:srgbClr val="183059"/>
                </a:solidFill>
                <a:latin typeface="Arial Narrow" panose="020B0606020202030204" pitchFamily="34" charset="0"/>
                <a:cs typeface="Aharoni" panose="02010803020104030203" pitchFamily="2" charset="-79"/>
              </a:rPr>
              <a:t>Données non médicales</a:t>
            </a:r>
            <a:endParaRPr kumimoji="0" lang="fr-MC" sz="40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53916"/>
          </a:xfrm>
          <a:prstGeom prst="rect">
            <a:avLst/>
          </a:prstGeom>
          <a:noFill/>
          <a:ln w="9525">
            <a:noFill/>
            <a:miter lim="800000"/>
            <a:headEnd/>
            <a:tailEnd/>
          </a:ln>
        </p:spPr>
        <p:txBody>
          <a:bodyPr wrap="square">
            <a:spAutoFit/>
          </a:bodyPr>
          <a:lstStyle/>
          <a:p>
            <a:pPr lvl="0"/>
            <a:r>
              <a:rPr lang="en-CA" sz="1050" dirty="0" err="1">
                <a:solidFill>
                  <a:prstClr val="white"/>
                </a:solidFill>
                <a:latin typeface="Arial Narrow" panose="020B0606020202030204" pitchFamily="34" charset="0"/>
              </a:rPr>
              <a:t>Modifiié</a:t>
            </a:r>
            <a:r>
              <a:rPr lang="en-CA" sz="1050" dirty="0">
                <a:solidFill>
                  <a:prstClr val="white"/>
                </a:solidFill>
                <a:latin typeface="Arial Narrow" panose="020B0606020202030204" pitchFamily="34" charset="0"/>
              </a:rPr>
              <a:t> de logicofscience.com The hierarchy of evidence: Is the study’s design robust? January 12, 2016</a:t>
            </a:r>
          </a:p>
        </p:txBody>
      </p:sp>
      <p:sp>
        <p:nvSpPr>
          <p:cNvPr id="28" name="TextBox 27">
            <a:extLst>
              <a:ext uri="{FF2B5EF4-FFF2-40B4-BE49-F238E27FC236}">
                <a16:creationId xmlns:a16="http://schemas.microsoft.com/office/drawing/2014/main" id="{4A493055-FA10-4CEF-9A06-AD92D9C29C93}"/>
              </a:ext>
            </a:extLst>
          </p:cNvPr>
          <p:cNvSpPr txBox="1"/>
          <p:nvPr/>
        </p:nvSpPr>
        <p:spPr>
          <a:xfrm>
            <a:off x="586333" y="1707086"/>
            <a:ext cx="8551219" cy="3431709"/>
          </a:xfrm>
          <a:prstGeom prst="rect">
            <a:avLst/>
          </a:prstGeom>
          <a:noFill/>
        </p:spPr>
        <p:txBody>
          <a:bodyPr wrap="none" lIns="0" tIns="0" rIns="0" bIns="0" rtlCol="0">
            <a:noAutofit/>
          </a:bodyPr>
          <a:lstStyle/>
          <a:p>
            <a:pPr marL="284163" indent="-284163" defTabSz="914400">
              <a:lnSpc>
                <a:spcPct val="130000"/>
              </a:lnSpc>
              <a:buClr>
                <a:srgbClr val="00B0F0"/>
              </a:buClr>
              <a:buFont typeface="Wingdings" panose="05000000000000000000" pitchFamily="2" charset="2"/>
              <a:buChar char="§"/>
            </a:pPr>
            <a:r>
              <a:rPr lang="fr-CH" sz="3200" b="1" dirty="0">
                <a:solidFill>
                  <a:schemeClr val="tx1">
                    <a:lumMod val="85000"/>
                    <a:lumOff val="15000"/>
                  </a:schemeClr>
                </a:solidFill>
                <a:latin typeface="Arial Narrow" panose="020B0606020202030204" pitchFamily="34" charset="0"/>
              </a:rPr>
              <a:t>Désirs et témoignages de patients</a:t>
            </a:r>
          </a:p>
          <a:p>
            <a:pPr marL="284163" indent="-284163" defTabSz="914400">
              <a:lnSpc>
                <a:spcPct val="130000"/>
              </a:lnSpc>
              <a:buClr>
                <a:srgbClr val="00B0F0"/>
              </a:buClr>
              <a:buFont typeface="Wingdings" panose="05000000000000000000" pitchFamily="2" charset="2"/>
              <a:buChar char="§"/>
            </a:pPr>
            <a:r>
              <a:rPr lang="fr-CH" sz="3200" b="1" dirty="0">
                <a:solidFill>
                  <a:schemeClr val="tx1">
                    <a:lumMod val="85000"/>
                    <a:lumOff val="15000"/>
                  </a:schemeClr>
                </a:solidFill>
                <a:latin typeface="Arial Narrow" panose="020B0606020202030204" pitchFamily="34" charset="0"/>
              </a:rPr>
              <a:t>Appui par des célébrités</a:t>
            </a:r>
          </a:p>
          <a:p>
            <a:pPr marL="284163" indent="-284163" defTabSz="914400">
              <a:lnSpc>
                <a:spcPct val="130000"/>
              </a:lnSpc>
              <a:buClr>
                <a:srgbClr val="00B0F0"/>
              </a:buClr>
              <a:buFont typeface="Wingdings" panose="05000000000000000000" pitchFamily="2" charset="2"/>
              <a:buChar char="§"/>
            </a:pPr>
            <a:r>
              <a:rPr lang="fr-CH" sz="3200" b="1" dirty="0">
                <a:solidFill>
                  <a:schemeClr val="tx1">
                    <a:lumMod val="85000"/>
                    <a:lumOff val="15000"/>
                  </a:schemeClr>
                </a:solidFill>
                <a:latin typeface="Arial Narrow" panose="020B0606020202030204" pitchFamily="34" charset="0"/>
              </a:rPr>
              <a:t>Expérience avec votre dernier patient</a:t>
            </a:r>
          </a:p>
          <a:p>
            <a:pPr marL="284163" indent="-284163" defTabSz="914400">
              <a:lnSpc>
                <a:spcPct val="130000"/>
              </a:lnSpc>
              <a:buClr>
                <a:srgbClr val="00B0F0"/>
              </a:buClr>
              <a:buFont typeface="Wingdings" panose="05000000000000000000" pitchFamily="2" charset="2"/>
              <a:buChar char="§"/>
            </a:pPr>
            <a:r>
              <a:rPr lang="fr-CH" sz="3200" b="1" dirty="0">
                <a:solidFill>
                  <a:schemeClr val="tx1">
                    <a:lumMod val="85000"/>
                    <a:lumOff val="15000"/>
                  </a:schemeClr>
                </a:solidFill>
                <a:latin typeface="Arial Narrow" panose="020B0606020202030204" pitchFamily="34" charset="0"/>
              </a:rPr>
              <a:t>Intuition</a:t>
            </a:r>
          </a:p>
          <a:p>
            <a:pPr marL="284163" indent="-284163" defTabSz="914400">
              <a:lnSpc>
                <a:spcPct val="130000"/>
              </a:lnSpc>
              <a:buClr>
                <a:srgbClr val="00B0F0"/>
              </a:buClr>
              <a:buFont typeface="Wingdings" panose="05000000000000000000" pitchFamily="2" charset="2"/>
              <a:buChar char="§"/>
            </a:pPr>
            <a:r>
              <a:rPr lang="fr-CH" sz="3200" b="1" dirty="0">
                <a:solidFill>
                  <a:schemeClr val="tx1">
                    <a:lumMod val="85000"/>
                    <a:lumOff val="15000"/>
                  </a:schemeClr>
                </a:solidFill>
                <a:latin typeface="Arial Narrow" panose="020B0606020202030204" pitchFamily="34" charset="0"/>
              </a:rPr>
              <a:t>Instinct familial </a:t>
            </a:r>
          </a:p>
          <a:p>
            <a:pPr marL="284163" indent="-284163" defTabSz="914400">
              <a:lnSpc>
                <a:spcPct val="130000"/>
              </a:lnSpc>
              <a:buClr>
                <a:srgbClr val="00B0F0"/>
              </a:buClr>
              <a:buFont typeface="Wingdings" panose="05000000000000000000" pitchFamily="2" charset="2"/>
              <a:buChar char="§"/>
            </a:pPr>
            <a:r>
              <a:rPr lang="fr-CH" sz="3200" b="1" dirty="0">
                <a:solidFill>
                  <a:schemeClr val="tx1">
                    <a:lumMod val="85000"/>
                    <a:lumOff val="15000"/>
                  </a:schemeClr>
                </a:solidFill>
                <a:latin typeface="Arial Narrow" panose="020B0606020202030204" pitchFamily="34" charset="0"/>
              </a:rPr>
              <a:t>Information provenant de sources biaisées</a:t>
            </a:r>
          </a:p>
        </p:txBody>
      </p:sp>
      <p:pic>
        <p:nvPicPr>
          <p:cNvPr id="3" name="Picture 2">
            <a:extLst>
              <a:ext uri="{FF2B5EF4-FFF2-40B4-BE49-F238E27FC236}">
                <a16:creationId xmlns:a16="http://schemas.microsoft.com/office/drawing/2014/main" id="{1287EE02-987B-4967-9DFC-AD021138C1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5750" y="1368527"/>
            <a:ext cx="2146300" cy="2682875"/>
          </a:xfrm>
          <a:prstGeom prst="rect">
            <a:avLst/>
          </a:prstGeom>
        </p:spPr>
      </p:pic>
      <p:pic>
        <p:nvPicPr>
          <p:cNvPr id="10" name="4E92DA43-5712-40E9-AFDC-2C1062C78C6F" descr="7646DFF2-B812-4635-AA57-5171E34E5A45@chrc">
            <a:extLst>
              <a:ext uri="{FF2B5EF4-FFF2-40B4-BE49-F238E27FC236}">
                <a16:creationId xmlns:a16="http://schemas.microsoft.com/office/drawing/2014/main" id="{6B2B2AB4-888E-4029-B527-9B304559E8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8281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89544" y="77048"/>
            <a:ext cx="6576692" cy="1077218"/>
          </a:xfrm>
          <a:prstGeom prst="rect">
            <a:avLst/>
          </a:prstGeom>
          <a:noFill/>
        </p:spPr>
        <p:txBody>
          <a:bodyPr wrap="square">
            <a:spAutoFit/>
          </a:bodyPr>
          <a:lstStyle/>
          <a:p>
            <a:pPr lvl="0">
              <a:defRPr/>
            </a:pPr>
            <a:r>
              <a:rPr lang="fr-CA" sz="3200" b="1" dirty="0">
                <a:solidFill>
                  <a:srgbClr val="183059"/>
                </a:solidFill>
                <a:latin typeface="Arial Narrow" panose="020B0606020202030204" pitchFamily="34" charset="0"/>
                <a:cs typeface="Aharoni" panose="02010803020104030203" pitchFamily="2" charset="-79"/>
              </a:rPr>
              <a:t>À quoi servent les études fondées sur des données du monde réel?</a:t>
            </a:r>
            <a:endParaRPr kumimoji="0" lang="fr-CA" sz="32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53916"/>
          </a:xfrm>
          <a:prstGeom prst="rect">
            <a:avLst/>
          </a:prstGeom>
          <a:noFill/>
          <a:ln w="9525">
            <a:noFill/>
            <a:miter lim="800000"/>
            <a:headEnd/>
            <a:tailEnd/>
          </a:ln>
        </p:spPr>
        <p:txBody>
          <a:bodyPr wrap="square">
            <a:spAutoFit/>
          </a:bodyPr>
          <a:lstStyle/>
          <a:p>
            <a:pPr lvl="0"/>
            <a:r>
              <a:rPr lang="en-CA" sz="1050" dirty="0" err="1">
                <a:solidFill>
                  <a:prstClr val="white"/>
                </a:solidFill>
                <a:latin typeface="Arial Narrow" panose="020B0606020202030204" pitchFamily="34" charset="0"/>
              </a:rPr>
              <a:t>Modifiié</a:t>
            </a:r>
            <a:r>
              <a:rPr lang="en-CA" sz="1050" dirty="0">
                <a:solidFill>
                  <a:prstClr val="white"/>
                </a:solidFill>
                <a:latin typeface="Arial Narrow" panose="020B0606020202030204" pitchFamily="34" charset="0"/>
              </a:rPr>
              <a:t> de logicofscience.com The hierarchy of evidence: Is the study’s design robust? January 12, 2016</a:t>
            </a:r>
          </a:p>
        </p:txBody>
      </p:sp>
      <p:sp>
        <p:nvSpPr>
          <p:cNvPr id="2" name="TextBox 1">
            <a:extLst>
              <a:ext uri="{FF2B5EF4-FFF2-40B4-BE49-F238E27FC236}">
                <a16:creationId xmlns:a16="http://schemas.microsoft.com/office/drawing/2014/main" id="{7CD6B7BD-DF20-422B-89D6-6511B3147976}"/>
              </a:ext>
            </a:extLst>
          </p:cNvPr>
          <p:cNvSpPr txBox="1"/>
          <p:nvPr/>
        </p:nvSpPr>
        <p:spPr>
          <a:xfrm>
            <a:off x="189544" y="1320523"/>
            <a:ext cx="8862351" cy="4841582"/>
          </a:xfrm>
          <a:prstGeom prst="rect">
            <a:avLst/>
          </a:prstGeom>
          <a:noFill/>
        </p:spPr>
        <p:txBody>
          <a:bodyPr wrap="square" rtlCol="0">
            <a:spAutoFit/>
          </a:bodyPr>
          <a:lstStyle/>
          <a:p>
            <a:pPr marL="284163" lvl="0" indent="-284163" defTabSz="914400">
              <a:lnSpc>
                <a:spcPct val="130000"/>
              </a:lnSpc>
              <a:buClr>
                <a:srgbClr val="00B0F0"/>
              </a:buClr>
              <a:buFont typeface="Wingdings" panose="05000000000000000000" pitchFamily="2" charset="2"/>
              <a:buChar char="§"/>
              <a:defRPr/>
            </a:pPr>
            <a:r>
              <a:rPr lang="fr-CA" sz="2400" b="1" dirty="0">
                <a:solidFill>
                  <a:prstClr val="black">
                    <a:lumMod val="85000"/>
                    <a:lumOff val="15000"/>
                  </a:prstClr>
                </a:solidFill>
                <a:latin typeface="Arial Narrow" panose="020B0606020202030204" pitchFamily="34" charset="0"/>
              </a:rPr>
              <a:t>Décrivent comment le traitement est utilisé</a:t>
            </a:r>
          </a:p>
          <a:p>
            <a:pPr marL="284163" lvl="0" indent="-284163" defTabSz="914400">
              <a:lnSpc>
                <a:spcPct val="130000"/>
              </a:lnSpc>
              <a:buClr>
                <a:srgbClr val="00B0F0"/>
              </a:buClr>
              <a:buFont typeface="Wingdings" panose="05000000000000000000" pitchFamily="2" charset="2"/>
              <a:buChar char="§"/>
              <a:defRPr/>
            </a:pPr>
            <a:r>
              <a:rPr lang="fr-CA" sz="2400" b="1" dirty="0">
                <a:solidFill>
                  <a:prstClr val="black">
                    <a:lumMod val="85000"/>
                    <a:lumOff val="15000"/>
                  </a:prstClr>
                </a:solidFill>
                <a:latin typeface="Arial Narrow" panose="020B0606020202030204" pitchFamily="34" charset="0"/>
              </a:rPr>
              <a:t>Permettent des comparaisons qui ne sont pas disponibles dans les ERC</a:t>
            </a:r>
          </a:p>
          <a:p>
            <a:pPr marL="284163" lvl="0" indent="-284163" defTabSz="914400">
              <a:lnSpc>
                <a:spcPct val="130000"/>
              </a:lnSpc>
              <a:buClr>
                <a:srgbClr val="00B0F0"/>
              </a:buClr>
              <a:buFont typeface="Wingdings" panose="05000000000000000000" pitchFamily="2" charset="2"/>
              <a:buChar char="§"/>
              <a:defRPr/>
            </a:pPr>
            <a:r>
              <a:rPr lang="fr-CA" sz="2400" b="1" dirty="0">
                <a:solidFill>
                  <a:prstClr val="black">
                    <a:lumMod val="85000"/>
                    <a:lumOff val="15000"/>
                  </a:prstClr>
                </a:solidFill>
                <a:latin typeface="Arial Narrow" panose="020B0606020202030204" pitchFamily="34" charset="0"/>
              </a:rPr>
              <a:t>Décrivent les résultats chez des populations spécifiques de patients</a:t>
            </a:r>
          </a:p>
          <a:p>
            <a:pPr marL="284163" lvl="0" indent="-284163" defTabSz="914400">
              <a:lnSpc>
                <a:spcPct val="130000"/>
              </a:lnSpc>
              <a:buClr>
                <a:srgbClr val="00B0F0"/>
              </a:buClr>
              <a:buFont typeface="Wingdings" panose="05000000000000000000" pitchFamily="2" charset="2"/>
              <a:buChar char="§"/>
              <a:defRPr/>
            </a:pPr>
            <a:r>
              <a:rPr lang="fr-CA" sz="2400" b="1" dirty="0">
                <a:solidFill>
                  <a:prstClr val="black">
                    <a:lumMod val="85000"/>
                    <a:lumOff val="15000"/>
                  </a:prstClr>
                </a:solidFill>
                <a:latin typeface="Arial Narrow" panose="020B0606020202030204" pitchFamily="34" charset="0"/>
              </a:rPr>
              <a:t>Permettent des études de sous-groupes pour des traitements personnalisés</a:t>
            </a:r>
          </a:p>
          <a:p>
            <a:pPr marL="284163" lvl="0" indent="-284163" defTabSz="914400">
              <a:lnSpc>
                <a:spcPct val="130000"/>
              </a:lnSpc>
              <a:buClr>
                <a:srgbClr val="00B0F0"/>
              </a:buClr>
              <a:buFont typeface="Wingdings" panose="05000000000000000000" pitchFamily="2" charset="2"/>
              <a:buChar char="§"/>
              <a:defRPr/>
            </a:pPr>
            <a:r>
              <a:rPr lang="fr-CA" sz="2400" b="1" dirty="0">
                <a:solidFill>
                  <a:prstClr val="black">
                    <a:lumMod val="85000"/>
                    <a:lumOff val="15000"/>
                  </a:prstClr>
                </a:solidFill>
                <a:latin typeface="Arial Narrow" panose="020B0606020202030204" pitchFamily="34" charset="0"/>
              </a:rPr>
              <a:t>Des observations uniques engendrent des hypothèses</a:t>
            </a:r>
          </a:p>
          <a:p>
            <a:pPr marL="284163" lvl="0" indent="-284163" defTabSz="914400">
              <a:lnSpc>
                <a:spcPct val="130000"/>
              </a:lnSpc>
              <a:buClr>
                <a:srgbClr val="00B0F0"/>
              </a:buClr>
              <a:buFont typeface="Wingdings" panose="05000000000000000000" pitchFamily="2" charset="2"/>
              <a:buChar char="§"/>
              <a:defRPr/>
            </a:pPr>
            <a:r>
              <a:rPr lang="fr-CA" sz="2400" b="1" dirty="0">
                <a:solidFill>
                  <a:prstClr val="black">
                    <a:lumMod val="85000"/>
                    <a:lumOff val="15000"/>
                  </a:prstClr>
                </a:solidFill>
                <a:latin typeface="Arial Narrow" panose="020B0606020202030204" pitchFamily="34" charset="0"/>
              </a:rPr>
              <a:t>Utilisent des échantillons de grande taille pour identifier des événements rares</a:t>
            </a:r>
          </a:p>
          <a:p>
            <a:pPr marL="284163" lvl="0" indent="-284163" defTabSz="914400">
              <a:lnSpc>
                <a:spcPct val="130000"/>
              </a:lnSpc>
              <a:buClr>
                <a:srgbClr val="00B0F0"/>
              </a:buClr>
              <a:buFont typeface="Wingdings" panose="05000000000000000000" pitchFamily="2" charset="2"/>
              <a:buChar char="§"/>
              <a:defRPr/>
            </a:pPr>
            <a:r>
              <a:rPr lang="fr-CA" sz="2400" b="1" dirty="0">
                <a:solidFill>
                  <a:srgbClr val="FF0000"/>
                </a:solidFill>
                <a:latin typeface="Arial Narrow" panose="020B0606020202030204" pitchFamily="34" charset="0"/>
              </a:rPr>
              <a:t>Ne réfutent JAMAIS </a:t>
            </a:r>
            <a:r>
              <a:rPr lang="fr-CA" sz="2400" b="1" dirty="0">
                <a:solidFill>
                  <a:prstClr val="black">
                    <a:lumMod val="85000"/>
                    <a:lumOff val="15000"/>
                  </a:prstClr>
                </a:solidFill>
                <a:latin typeface="Arial Narrow" panose="020B0606020202030204" pitchFamily="34" charset="0"/>
              </a:rPr>
              <a:t>les conclusions significatives des ERC</a:t>
            </a:r>
            <a:endParaRPr lang="en-US" sz="2400" b="1" dirty="0">
              <a:solidFill>
                <a:prstClr val="black">
                  <a:lumMod val="85000"/>
                  <a:lumOff val="15000"/>
                </a:prstClr>
              </a:solidFill>
              <a:latin typeface="Arial Narrow" panose="020B0606020202030204" pitchFamily="34" charset="0"/>
            </a:endParaRPr>
          </a:p>
        </p:txBody>
      </p:sp>
      <p:pic>
        <p:nvPicPr>
          <p:cNvPr id="14" name="4E92DA43-5712-40E9-AFDC-2C1062C78C6F" descr="7646DFF2-B812-4635-AA57-5171E34E5A45@chrc">
            <a:extLst>
              <a:ext uri="{FF2B5EF4-FFF2-40B4-BE49-F238E27FC236}">
                <a16:creationId xmlns:a16="http://schemas.microsoft.com/office/drawing/2014/main" id="{3D85D28E-BF7B-4EC2-A35F-F2CB236A81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3104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4491" y="76214"/>
            <a:ext cx="6529357" cy="1077218"/>
          </a:xfrm>
          <a:prstGeom prst="rect">
            <a:avLst/>
          </a:prstGeom>
          <a:noFill/>
        </p:spPr>
        <p:txBody>
          <a:bodyPr wrap="square">
            <a:spAutoFit/>
          </a:bodyPr>
          <a:lstStyle/>
          <a:p>
            <a:pPr lvl="0">
              <a:defRPr/>
            </a:pPr>
            <a:r>
              <a:rPr lang="fr-BE" sz="3200" b="1" dirty="0">
                <a:solidFill>
                  <a:srgbClr val="183059"/>
                </a:solidFill>
                <a:latin typeface="Arial Narrow" panose="020B0606020202030204" pitchFamily="34" charset="0"/>
                <a:cs typeface="Aharoni" panose="02010803020104030203" pitchFamily="2" charset="-79"/>
              </a:rPr>
              <a:t>Qu’est-ce que « l’appariement par score de propension »?</a:t>
            </a:r>
            <a:endParaRPr kumimoji="0" lang="fr-BE" sz="32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53916"/>
          </a:xfrm>
          <a:prstGeom prst="rect">
            <a:avLst/>
          </a:prstGeom>
          <a:noFill/>
          <a:ln w="9525">
            <a:noFill/>
            <a:miter lim="800000"/>
            <a:headEnd/>
            <a:tailEnd/>
          </a:ln>
        </p:spPr>
        <p:txBody>
          <a:bodyPr wrap="square">
            <a:spAutoFit/>
          </a:bodyPr>
          <a:lstStyle/>
          <a:p>
            <a:pPr lvl="0"/>
            <a:r>
              <a:rPr lang="en-CA" sz="1000" dirty="0" err="1">
                <a:solidFill>
                  <a:prstClr val="white"/>
                </a:solidFill>
                <a:latin typeface="Arial Narrow" panose="020B0606020202030204" pitchFamily="34" charset="0"/>
              </a:rPr>
              <a:t>Modifiié</a:t>
            </a:r>
            <a:r>
              <a:rPr lang="en-CA" sz="1000" dirty="0">
                <a:solidFill>
                  <a:prstClr val="white"/>
                </a:solidFill>
                <a:latin typeface="Arial Narrow" panose="020B0606020202030204" pitchFamily="34" charset="0"/>
              </a:rPr>
              <a:t> de logicofscience.com The hierarchy of evidence: Is the study’s design robust? January 12, 2016</a:t>
            </a:r>
          </a:p>
        </p:txBody>
      </p:sp>
      <p:sp>
        <p:nvSpPr>
          <p:cNvPr id="10" name="TextBox 9">
            <a:extLst>
              <a:ext uri="{FF2B5EF4-FFF2-40B4-BE49-F238E27FC236}">
                <a16:creationId xmlns:a16="http://schemas.microsoft.com/office/drawing/2014/main" id="{B2BF4C33-8808-42A6-B0FD-5944D01672F2}"/>
              </a:ext>
            </a:extLst>
          </p:cNvPr>
          <p:cNvSpPr txBox="1"/>
          <p:nvPr/>
        </p:nvSpPr>
        <p:spPr>
          <a:xfrm>
            <a:off x="361950" y="1653620"/>
            <a:ext cx="8289594" cy="4635304"/>
          </a:xfrm>
          <a:prstGeom prst="rect">
            <a:avLst/>
          </a:prstGeom>
          <a:noFill/>
        </p:spPr>
        <p:txBody>
          <a:bodyPr wrap="square" lIns="0" tIns="0" rIns="0" bIns="0" rtlCol="0">
            <a:noAutofit/>
          </a:bodyPr>
          <a:lstStyle/>
          <a:p>
            <a:pPr marL="284163" indent="-284163" defTabSz="914400">
              <a:spcAft>
                <a:spcPts val="1200"/>
              </a:spcAft>
              <a:buClr>
                <a:srgbClr val="00B0F0"/>
              </a:buClr>
              <a:buFont typeface="Wingdings" panose="05000000000000000000" pitchFamily="2" charset="2"/>
              <a:buChar char="§"/>
            </a:pPr>
            <a:r>
              <a:rPr lang="fr-CA" sz="2800" b="1" dirty="0">
                <a:solidFill>
                  <a:schemeClr val="tx1">
                    <a:lumMod val="85000"/>
                    <a:lumOff val="15000"/>
                  </a:schemeClr>
                </a:solidFill>
                <a:latin typeface="Arial Narrow" panose="020B0606020202030204" pitchFamily="34" charset="0"/>
              </a:rPr>
              <a:t>Les médecins prescrivent des traitements différents à des patients différents (les caractéristiques des patients déterminent leur propension à recevoir un traitement X).</a:t>
            </a:r>
          </a:p>
          <a:p>
            <a:pPr marL="284163" indent="-284163" defTabSz="914400">
              <a:spcAft>
                <a:spcPts val="1200"/>
              </a:spcAft>
              <a:buClr>
                <a:srgbClr val="00B0F0"/>
              </a:buClr>
              <a:buFont typeface="Wingdings" panose="05000000000000000000" pitchFamily="2" charset="2"/>
              <a:buChar char="§"/>
            </a:pPr>
            <a:r>
              <a:rPr lang="fr-CA" sz="2800" b="1" dirty="0">
                <a:solidFill>
                  <a:schemeClr val="tx1">
                    <a:lumMod val="85000"/>
                    <a:lumOff val="15000"/>
                  </a:schemeClr>
                </a:solidFill>
                <a:latin typeface="Arial Narrow" panose="020B0606020202030204" pitchFamily="34" charset="0"/>
              </a:rPr>
              <a:t>L’appariement par score de propension vise à corriger cette différence en appariant les patients dans un groupe avec des patients dans l’autre groupe sur la base des caractéristiques définissant leur propension à être dans un groupe plutôt que l’autre.</a:t>
            </a:r>
          </a:p>
          <a:p>
            <a:pPr marL="284163" indent="-284163" defTabSz="914400">
              <a:spcAft>
                <a:spcPts val="1200"/>
              </a:spcAft>
              <a:buClr>
                <a:srgbClr val="00B0F0"/>
              </a:buClr>
              <a:buFont typeface="Wingdings" panose="05000000000000000000" pitchFamily="2" charset="2"/>
              <a:buChar char="§"/>
            </a:pPr>
            <a:r>
              <a:rPr lang="fr-CA" sz="2800" b="1" dirty="0">
                <a:solidFill>
                  <a:schemeClr val="tx1">
                    <a:lumMod val="85000"/>
                    <a:lumOff val="15000"/>
                  </a:schemeClr>
                </a:solidFill>
                <a:latin typeface="Arial Narrow" panose="020B0606020202030204" pitchFamily="34" charset="0"/>
              </a:rPr>
              <a:t>Ne corrige pas toutes les différences de propension</a:t>
            </a:r>
          </a:p>
        </p:txBody>
      </p:sp>
      <p:pic>
        <p:nvPicPr>
          <p:cNvPr id="14" name="4E92DA43-5712-40E9-AFDC-2C1062C78C6F" descr="7646DFF2-B812-4635-AA57-5171E34E5A45@chrc">
            <a:extLst>
              <a:ext uri="{FF2B5EF4-FFF2-40B4-BE49-F238E27FC236}">
                <a16:creationId xmlns:a16="http://schemas.microsoft.com/office/drawing/2014/main" id="{900A31A5-12AF-47CA-8FE2-69D0FE2683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1212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92105" y="0"/>
            <a:ext cx="6478140" cy="1200329"/>
          </a:xfrm>
          <a:prstGeom prst="rect">
            <a:avLst/>
          </a:prstGeom>
          <a:noFill/>
        </p:spPr>
        <p:txBody>
          <a:bodyPr wrap="square">
            <a:spAutoFit/>
          </a:bodyPr>
          <a:lstStyle/>
          <a:p>
            <a:pPr>
              <a:defRPr/>
            </a:pPr>
            <a:r>
              <a:rPr lang="fr-FR" sz="3600" b="1" dirty="0">
                <a:solidFill>
                  <a:srgbClr val="1B1A5A"/>
                </a:solidFill>
                <a:latin typeface="Arial Narrow" pitchFamily="34" charset="0"/>
                <a:cs typeface="Aharoni" panose="02010803020104030203" pitchFamily="2" charset="-79"/>
              </a:rPr>
              <a:t>Les données issues d’études du monde réel diffèrent</a:t>
            </a:r>
            <a:endPar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en-CA" sz="1000" dirty="0" err="1">
                <a:solidFill>
                  <a:prstClr val="white"/>
                </a:solidFill>
                <a:latin typeface="Arial Narrow" panose="020B0606020202030204" pitchFamily="34" charset="0"/>
              </a:rPr>
              <a:t>Adapté</a:t>
            </a:r>
            <a:r>
              <a:rPr lang="en-CA" sz="1000" dirty="0">
                <a:solidFill>
                  <a:prstClr val="white"/>
                </a:solidFill>
                <a:latin typeface="Arial Narrow" panose="020B0606020202030204" pitchFamily="34" charset="0"/>
              </a:rPr>
              <a:t> de Dang A, Kaur K. </a:t>
            </a:r>
            <a:r>
              <a:rPr lang="en-CA" sz="1000" dirty="0" err="1">
                <a:solidFill>
                  <a:prstClr val="white"/>
                </a:solidFill>
                <a:latin typeface="Arial Narrow" panose="020B0606020202030204" pitchFamily="34" charset="0"/>
              </a:rPr>
              <a:t>Perspect</a:t>
            </a:r>
            <a:r>
              <a:rPr lang="en-CA" sz="1000" dirty="0">
                <a:solidFill>
                  <a:prstClr val="white"/>
                </a:solidFill>
                <a:latin typeface="Arial Narrow" panose="020B0606020202030204" pitchFamily="34" charset="0"/>
              </a:rPr>
              <a:t> Clin Res 2016; 7(1): 9-14.</a:t>
            </a:r>
          </a:p>
        </p:txBody>
      </p:sp>
      <p:graphicFrame>
        <p:nvGraphicFramePr>
          <p:cNvPr id="15" name="Group 82">
            <a:extLst>
              <a:ext uri="{FF2B5EF4-FFF2-40B4-BE49-F238E27FC236}">
                <a16:creationId xmlns:a16="http://schemas.microsoft.com/office/drawing/2014/main" id="{C26C0BEA-A9BE-475F-9CDA-CB3DDA2C6717}"/>
              </a:ext>
            </a:extLst>
          </p:cNvPr>
          <p:cNvGraphicFramePr>
            <a:graphicFrameLocks noGrp="1"/>
          </p:cNvGraphicFramePr>
          <p:nvPr>
            <p:extLst>
              <p:ext uri="{D42A27DB-BD31-4B8C-83A1-F6EECF244321}">
                <p14:modId xmlns:p14="http://schemas.microsoft.com/office/powerpoint/2010/main" val="1128317091"/>
              </p:ext>
            </p:extLst>
          </p:nvPr>
        </p:nvGraphicFramePr>
        <p:xfrm>
          <a:off x="439735" y="1280811"/>
          <a:ext cx="8251634" cy="5261408"/>
        </p:xfrm>
        <a:graphic>
          <a:graphicData uri="http://schemas.openxmlformats.org/drawingml/2006/table">
            <a:tbl>
              <a:tblPr>
                <a:effectLst>
                  <a:outerShdw blurRad="50800" dist="38100" dir="2700000" algn="tl" rotWithShape="0">
                    <a:prstClr val="black">
                      <a:alpha val="40000"/>
                    </a:prstClr>
                  </a:outerShdw>
                </a:effectLst>
              </a:tblPr>
              <a:tblGrid>
                <a:gridCol w="4304031">
                  <a:extLst>
                    <a:ext uri="{9D8B030D-6E8A-4147-A177-3AD203B41FA5}">
                      <a16:colId xmlns:a16="http://schemas.microsoft.com/office/drawing/2014/main" val="20000"/>
                    </a:ext>
                  </a:extLst>
                </a:gridCol>
                <a:gridCol w="3947603">
                  <a:extLst>
                    <a:ext uri="{9D8B030D-6E8A-4147-A177-3AD203B41FA5}">
                      <a16:colId xmlns:a16="http://schemas.microsoft.com/office/drawing/2014/main" val="20001"/>
                    </a:ext>
                  </a:extLst>
                </a:gridCol>
              </a:tblGrid>
              <a:tr h="31874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400" b="1" i="0" u="none" strike="noStrike" cap="none" normalizeH="0" baseline="0" noProof="0" dirty="0">
                          <a:ln>
                            <a:noFill/>
                          </a:ln>
                          <a:solidFill>
                            <a:schemeClr val="bg1"/>
                          </a:solidFill>
                          <a:effectLst/>
                          <a:latin typeface="Arial Narrow" panose="020B0606020202030204" pitchFamily="34" charset="0"/>
                        </a:rPr>
                        <a:t>DONNÉES DU MONDE RÉEL </a:t>
                      </a:r>
                      <a:r>
                        <a:rPr kumimoji="0" lang="fr-CA" sz="1400" b="1" i="0" u="none" strike="noStrike" cap="none" normalizeH="0" baseline="0" noProof="0" dirty="0">
                          <a:ln>
                            <a:noFill/>
                          </a:ln>
                          <a:solidFill>
                            <a:srgbClr val="00B050"/>
                          </a:solidFill>
                          <a:effectLst/>
                          <a:latin typeface="Arial Narrow" panose="020B0606020202030204" pitchFamily="34" charset="0"/>
                        </a:rPr>
                        <a:t>PLUS PROBANTES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rgbClr val="183059"/>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400" b="1" i="0" u="none" strike="noStrike" cap="none" normalizeH="0" baseline="0" noProof="0" dirty="0">
                          <a:ln>
                            <a:noFill/>
                          </a:ln>
                          <a:solidFill>
                            <a:srgbClr val="FFFFFF"/>
                          </a:solidFill>
                          <a:effectLst/>
                          <a:latin typeface="Arial Narrow" panose="020B0606020202030204" pitchFamily="34" charset="0"/>
                        </a:rPr>
                        <a:t>DONNÉES DU MONDE RÉEL </a:t>
                      </a:r>
                      <a:r>
                        <a:rPr kumimoji="0" lang="fr-CA" sz="1400" b="1" i="0" u="none" strike="noStrike" cap="none" normalizeH="0" baseline="0" noProof="0" dirty="0">
                          <a:ln>
                            <a:noFill/>
                          </a:ln>
                          <a:solidFill>
                            <a:srgbClr val="FF0000"/>
                          </a:solidFill>
                          <a:effectLst/>
                          <a:latin typeface="Arial Narrow" panose="020B0606020202030204" pitchFamily="34" charset="0"/>
                        </a:rPr>
                        <a:t>MOINS PROBANTES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rgbClr val="183059"/>
                    </a:solidFill>
                  </a:tcPr>
                </a:tc>
                <a:extLst>
                  <a:ext uri="{0D108BD9-81ED-4DB2-BD59-A6C34878D82A}">
                    <a16:rowId xmlns:a16="http://schemas.microsoft.com/office/drawing/2014/main" val="10000"/>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defTabSz="914400">
                        <a:tabLst>
                          <a:tab pos="25400" algn="l"/>
                          <a:tab pos="368300" algn="l"/>
                        </a:tabLst>
                      </a:pPr>
                      <a:r>
                        <a:rPr lang="fr-CA" altLang="zh-CN" sz="1600" b="0" baseline="0" noProof="0" dirty="0">
                          <a:solidFill>
                            <a:schemeClr val="tx1">
                              <a:lumMod val="85000"/>
                              <a:lumOff val="15000"/>
                            </a:schemeClr>
                          </a:solidFill>
                          <a:latin typeface="Arial Narrow" panose="020B0606020202030204" pitchFamily="34" charset="0"/>
                          <a:ea typeface="宋体"/>
                          <a:cs typeface="Arial"/>
                        </a:rPr>
                        <a:t>Données  prospectives; recueillies en vue d’un objectif spécifique</a:t>
                      </a:r>
                      <a:endParaRPr lang="fr-CA" altLang="zh-CN" sz="1600" b="0" noProof="0" dirty="0">
                        <a:solidFill>
                          <a:schemeClr val="tx1">
                            <a:lumMod val="85000"/>
                            <a:lumOff val="15000"/>
                          </a:schemeClr>
                        </a:solidFill>
                        <a:latin typeface="Arial Narrow" panose="020B0606020202030204" pitchFamily="34" charset="0"/>
                        <a:ea typeface="宋体"/>
                        <a:cs typeface="Arial"/>
                      </a:endParaRP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Données rétrospectives; plus faciles à recueillir</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1"/>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Populations des études appariées par score de propension</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cs typeface="Arial" charset="0"/>
                        </a:rPr>
                        <a:t>Populations des études non appariées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Populations de patients importantes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cs typeface="Arial" charset="0"/>
                        </a:rPr>
                        <a:t>Populations de patients réduites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3"/>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Populations de patients représentatives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cs typeface="Arial" charset="0"/>
                        </a:rPr>
                        <a:t>Populations de patients sélectionnées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Critères d’évaluation standards (les mêmes que ceux utilisés dans les ERC)</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Critères d’évaluation inhabituels (différents de ceux utilisés dans les ERC)</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5"/>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Critères d’efficacité et d’innocuité</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Critères unilatéraux</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Suivi de longue durée</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Suivi de courte durée</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7"/>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a:ln>
                            <a:noFill/>
                          </a:ln>
                          <a:solidFill>
                            <a:schemeClr val="tx1">
                              <a:lumMod val="85000"/>
                              <a:lumOff val="15000"/>
                            </a:schemeClr>
                          </a:solidFill>
                          <a:effectLst/>
                          <a:latin typeface="Arial Narrow" panose="020B0606020202030204" pitchFamily="34" charset="0"/>
                        </a:rPr>
                        <a:t>Financement indépendant de l’industrie</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Étude financée par l’industrie</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a:ln>
                            <a:noFill/>
                          </a:ln>
                          <a:solidFill>
                            <a:schemeClr val="tx1">
                              <a:lumMod val="85000"/>
                              <a:lumOff val="15000"/>
                            </a:schemeClr>
                          </a:solidFill>
                          <a:effectLst/>
                          <a:latin typeface="Arial Narrow" panose="020B0606020202030204" pitchFamily="34" charset="0"/>
                        </a:rPr>
                        <a:t>Analyse indépendante de l’industrie </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Analyse effectuée par l’industrie</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9"/>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a:ln>
                            <a:noFill/>
                          </a:ln>
                          <a:solidFill>
                            <a:schemeClr val="tx1">
                              <a:lumMod val="85000"/>
                              <a:lumOff val="15000"/>
                            </a:schemeClr>
                          </a:solidFill>
                          <a:effectLst/>
                          <a:latin typeface="Arial Narrow" panose="020B0606020202030204" pitchFamily="34" charset="0"/>
                        </a:rPr>
                        <a:t>Analyse de sensibilité pour détecter les biais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Aucune analyse de sensibilité pour détecter les biais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874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400" b="1" i="0" u="none" strike="noStrike" cap="none" normalizeH="0" baseline="0" noProof="0" dirty="0">
                          <a:ln>
                            <a:noFill/>
                          </a:ln>
                          <a:solidFill>
                            <a:srgbClr val="00B050"/>
                          </a:solidFill>
                          <a:effectLst/>
                          <a:latin typeface="Arial Narrow" panose="020B0606020202030204" pitchFamily="34" charset="0"/>
                        </a:rPr>
                        <a:t>TENDANCES TEMPORELLES ET INNOCUITÉ</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rgbClr val="183059"/>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400" b="1" i="0" u="none" strike="noStrike" cap="none" normalizeH="0" baseline="0" noProof="0" dirty="0">
                          <a:ln>
                            <a:noFill/>
                          </a:ln>
                          <a:solidFill>
                            <a:srgbClr val="00B050"/>
                          </a:solidFill>
                          <a:effectLst/>
                          <a:latin typeface="Arial Narrow" panose="020B0606020202030204" pitchFamily="34" charset="0"/>
                        </a:rPr>
                        <a:t>PEU FRÉQUEMMENT UTILES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rgbClr val="183059"/>
                    </a:solidFill>
                  </a:tcPr>
                </a:tc>
                <a:extLst>
                  <a:ext uri="{0D108BD9-81ED-4DB2-BD59-A6C34878D82A}">
                    <a16:rowId xmlns:a16="http://schemas.microsoft.com/office/drawing/2014/main" val="10011"/>
                  </a:ext>
                </a:extLst>
              </a:tr>
            </a:tbl>
          </a:graphicData>
        </a:graphic>
      </p:graphicFrame>
      <p:pic>
        <p:nvPicPr>
          <p:cNvPr id="10" name="4E92DA43-5712-40E9-AFDC-2C1062C78C6F" descr="7646DFF2-B812-4635-AA57-5171E34E5A45@chrc">
            <a:extLst>
              <a:ext uri="{FF2B5EF4-FFF2-40B4-BE49-F238E27FC236}">
                <a16:creationId xmlns:a16="http://schemas.microsoft.com/office/drawing/2014/main" id="{E19DCF88-C6DC-4DEA-8CE7-40A3A47E45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1332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88749" y="-17068"/>
            <a:ext cx="6581922" cy="1231106"/>
          </a:xfrm>
          <a:prstGeom prst="rect">
            <a:avLst/>
          </a:prstGeom>
          <a:noFill/>
        </p:spPr>
        <p:txBody>
          <a:bodyPr wrap="square">
            <a:spAutoFit/>
          </a:bodyPr>
          <a:lstStyle/>
          <a:p>
            <a:pPr lvl="0">
              <a:defRPr/>
            </a:pPr>
            <a:r>
              <a:rPr lang="fr-CA" sz="2800" b="1" dirty="0">
                <a:solidFill>
                  <a:srgbClr val="1B1A5A"/>
                </a:solidFill>
                <a:latin typeface="Arial Narrow" pitchFamily="34" charset="0"/>
                <a:cs typeface="Aharoni" panose="02010803020104030203" pitchFamily="2" charset="-79"/>
              </a:rPr>
              <a:t>Les AOD comparativement à la warfarine</a:t>
            </a:r>
            <a:br>
              <a:rPr lang="fr-CA" sz="2600" b="1" dirty="0">
                <a:solidFill>
                  <a:srgbClr val="1B1A5A"/>
                </a:solidFill>
                <a:latin typeface="Arial Narrow" pitchFamily="34" charset="0"/>
                <a:cs typeface="Aharoni" panose="02010803020104030203" pitchFamily="2" charset="-79"/>
              </a:rPr>
            </a:br>
            <a:r>
              <a:rPr lang="fr-CA" sz="2300" b="1" dirty="0">
                <a:solidFill>
                  <a:srgbClr val="0070C0"/>
                </a:solidFill>
                <a:latin typeface="Arial Narrow" panose="020B0606020202030204" pitchFamily="34" charset="0"/>
                <a:cs typeface="Aharoni" panose="02010803020104030203" pitchFamily="2" charset="-79"/>
              </a:rPr>
              <a:t>Données provenant d’études cliniques vs données du monde réel (DMR)</a:t>
            </a:r>
            <a:endParaRPr kumimoji="0" lang="en-CA" sz="32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endParaRPr>
          </a:p>
        </p:txBody>
      </p:sp>
      <p:sp>
        <p:nvSpPr>
          <p:cNvPr id="59" name="Rectangle 58">
            <a:extLst>
              <a:ext uri="{FF2B5EF4-FFF2-40B4-BE49-F238E27FC236}">
                <a16:creationId xmlns:a16="http://schemas.microsoft.com/office/drawing/2014/main" id="{F60A0E53-5AA9-4884-BDC5-52F267185623}"/>
              </a:ext>
            </a:extLst>
          </p:cNvPr>
          <p:cNvSpPr/>
          <p:nvPr/>
        </p:nvSpPr>
        <p:spPr>
          <a:xfrm>
            <a:off x="238344" y="5396518"/>
            <a:ext cx="8754199" cy="757130"/>
          </a:xfrm>
          <a:prstGeom prst="rect">
            <a:avLst/>
          </a:prstGeom>
        </p:spPr>
        <p:txBody>
          <a:bodyPr wrap="square">
            <a:spAutoFit/>
          </a:bodyPr>
          <a:lstStyle/>
          <a:p>
            <a:pPr algn="ctr">
              <a:lnSpc>
                <a:spcPct val="90000"/>
              </a:lnSpc>
            </a:pPr>
            <a:r>
              <a:rPr lang="fr-CH" sz="1600" b="1" dirty="0">
                <a:solidFill>
                  <a:prstClr val="black">
                    <a:lumMod val="85000"/>
                    <a:lumOff val="15000"/>
                  </a:prstClr>
                </a:solidFill>
                <a:latin typeface="Arial Narrow" pitchFamily="34" charset="0"/>
                <a:cs typeface="Lato"/>
              </a:rPr>
              <a:t>Jusqu’à présent, il n’existe pas d’études comparant l’apixaban, le dabigatran, l’</a:t>
            </a:r>
            <a:r>
              <a:rPr lang="fr-CH" sz="1600" b="1" dirty="0" err="1">
                <a:solidFill>
                  <a:prstClr val="black">
                    <a:lumMod val="85000"/>
                    <a:lumOff val="15000"/>
                  </a:prstClr>
                </a:solidFill>
                <a:latin typeface="Arial Narrow" pitchFamily="34" charset="0"/>
                <a:cs typeface="Lato"/>
              </a:rPr>
              <a:t>édoxaban</a:t>
            </a:r>
            <a:r>
              <a:rPr lang="fr-CH" sz="1600" b="1" dirty="0">
                <a:solidFill>
                  <a:prstClr val="black">
                    <a:lumMod val="85000"/>
                    <a:lumOff val="15000"/>
                  </a:prstClr>
                </a:solidFill>
                <a:latin typeface="Arial Narrow" pitchFamily="34" charset="0"/>
                <a:cs typeface="Lato"/>
              </a:rPr>
              <a:t> et le rivaroxaban. Une comparaison de leur efficacité et de leur innocuité n’a donc pas été établie.</a:t>
            </a:r>
            <a:endParaRPr lang="en-US" sz="1600" b="1" dirty="0">
              <a:solidFill>
                <a:prstClr val="black">
                  <a:lumMod val="85000"/>
                  <a:lumOff val="15000"/>
                </a:prstClr>
              </a:solidFill>
              <a:latin typeface="Arial Narrow" panose="020B0606020202030204" pitchFamily="34" charset="0"/>
              <a:cs typeface="Lato"/>
            </a:endParaRPr>
          </a:p>
          <a:p>
            <a:pPr lvl="0" algn="ctr">
              <a:lnSpc>
                <a:spcPct val="90000"/>
              </a:lnSpc>
            </a:pPr>
            <a:endParaRPr lang="en-CA" sz="1600" b="1" dirty="0">
              <a:solidFill>
                <a:prstClr val="black">
                  <a:lumMod val="85000"/>
                  <a:lumOff val="15000"/>
                </a:prstClr>
              </a:solidFill>
              <a:latin typeface="Arial Narrow" panose="020B0606020202030204" pitchFamily="34" charset="0"/>
              <a:cs typeface="Lato"/>
            </a:endParaRPr>
          </a:p>
        </p:txBody>
      </p:sp>
      <p:sp>
        <p:nvSpPr>
          <p:cNvPr id="66" name="Arrow: Striped Right 65">
            <a:extLst>
              <a:ext uri="{FF2B5EF4-FFF2-40B4-BE49-F238E27FC236}">
                <a16:creationId xmlns:a16="http://schemas.microsoft.com/office/drawing/2014/main" id="{658D5773-2B10-42C8-B16B-253847A48CE6}"/>
              </a:ext>
            </a:extLst>
          </p:cNvPr>
          <p:cNvSpPr/>
          <p:nvPr/>
        </p:nvSpPr>
        <p:spPr>
          <a:xfrm rot="16200000">
            <a:off x="2251576" y="5962833"/>
            <a:ext cx="274320" cy="27432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7" name="Rectangle 66">
            <a:extLst>
              <a:ext uri="{FF2B5EF4-FFF2-40B4-BE49-F238E27FC236}">
                <a16:creationId xmlns:a16="http://schemas.microsoft.com/office/drawing/2014/main" id="{70A14A4E-80D8-48A9-81E1-893B04427693}"/>
              </a:ext>
            </a:extLst>
          </p:cNvPr>
          <p:cNvSpPr/>
          <p:nvPr/>
        </p:nvSpPr>
        <p:spPr>
          <a:xfrm>
            <a:off x="2527665" y="5894774"/>
            <a:ext cx="1521458"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Augmentation</a:t>
            </a:r>
            <a:r>
              <a:rPr kumimoji="0" lang="fr-FR" sz="1200" b="1" i="0" u="none" strike="noStrike" kern="1200" cap="none" spc="0" normalizeH="0" dirty="0">
                <a:ln>
                  <a:noFill/>
                </a:ln>
                <a:solidFill>
                  <a:srgbClr val="000000"/>
                </a:solidFill>
                <a:effectLst/>
                <a:uLnTx/>
                <a:uFillTx/>
                <a:latin typeface="Arial Narrow" panose="020B0606020202030204" pitchFamily="34" charset="0"/>
                <a:ea typeface="+mn-ea"/>
                <a:cs typeface="+mn-cs"/>
              </a:rPr>
              <a:t> significative</a:t>
            </a:r>
            <a:endParaRPr kumimoji="0" lang="fr-FR"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endParaRPr>
          </a:p>
        </p:txBody>
      </p:sp>
      <p:sp>
        <p:nvSpPr>
          <p:cNvPr id="68" name="Arrow: Striped Right 67">
            <a:extLst>
              <a:ext uri="{FF2B5EF4-FFF2-40B4-BE49-F238E27FC236}">
                <a16:creationId xmlns:a16="http://schemas.microsoft.com/office/drawing/2014/main" id="{032F2098-736F-4183-BA91-6F115FBAB386}"/>
              </a:ext>
            </a:extLst>
          </p:cNvPr>
          <p:cNvSpPr/>
          <p:nvPr/>
        </p:nvSpPr>
        <p:spPr>
          <a:xfrm rot="5400000" flipV="1">
            <a:off x="3829771" y="6011287"/>
            <a:ext cx="274320" cy="27432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9" name="Rectangle 68">
            <a:extLst>
              <a:ext uri="{FF2B5EF4-FFF2-40B4-BE49-F238E27FC236}">
                <a16:creationId xmlns:a16="http://schemas.microsoft.com/office/drawing/2014/main" id="{FBAC90C9-54E7-48BA-AACB-F5051DF79FDF}"/>
              </a:ext>
            </a:extLst>
          </p:cNvPr>
          <p:cNvSpPr/>
          <p:nvPr/>
        </p:nvSpPr>
        <p:spPr>
          <a:xfrm>
            <a:off x="4116940" y="5992644"/>
            <a:ext cx="155448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H"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Réduction significative</a:t>
            </a:r>
          </a:p>
        </p:txBody>
      </p:sp>
      <p:sp>
        <p:nvSpPr>
          <p:cNvPr id="70" name="Left-Right Arrow 28">
            <a:extLst>
              <a:ext uri="{FF2B5EF4-FFF2-40B4-BE49-F238E27FC236}">
                <a16:creationId xmlns:a16="http://schemas.microsoft.com/office/drawing/2014/main" id="{4B6B85B8-6608-402B-9F83-8861056DBA04}"/>
              </a:ext>
            </a:extLst>
          </p:cNvPr>
          <p:cNvSpPr/>
          <p:nvPr/>
        </p:nvSpPr>
        <p:spPr>
          <a:xfrm>
            <a:off x="5694808"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71" name="Rectangle 70">
            <a:extLst>
              <a:ext uri="{FF2B5EF4-FFF2-40B4-BE49-F238E27FC236}">
                <a16:creationId xmlns:a16="http://schemas.microsoft.com/office/drawing/2014/main" id="{0F895F5D-ECFE-441F-9441-9977FF54AEF4}"/>
              </a:ext>
            </a:extLst>
          </p:cNvPr>
          <p:cNvSpPr/>
          <p:nvPr/>
        </p:nvSpPr>
        <p:spPr>
          <a:xfrm>
            <a:off x="6060566" y="6008608"/>
            <a:ext cx="182880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Différence non significative</a:t>
            </a:r>
          </a:p>
        </p:txBody>
      </p:sp>
      <p:sp>
        <p:nvSpPr>
          <p:cNvPr id="87" name="Text Box 3">
            <a:extLst>
              <a:ext uri="{FF2B5EF4-FFF2-40B4-BE49-F238E27FC236}">
                <a16:creationId xmlns:a16="http://schemas.microsoft.com/office/drawing/2014/main" id="{BE6F3B41-7B2B-4938-A123-FE38AC93CAFA}"/>
              </a:ext>
            </a:extLst>
          </p:cNvPr>
          <p:cNvSpPr txBox="1">
            <a:spLocks noChangeArrowheads="1"/>
          </p:cNvSpPr>
          <p:nvPr/>
        </p:nvSpPr>
        <p:spPr bwMode="auto">
          <a:xfrm>
            <a:off x="261214" y="6416283"/>
            <a:ext cx="3501887" cy="369332"/>
          </a:xfrm>
          <a:prstGeom prst="rect">
            <a:avLst/>
          </a:prstGeom>
          <a:noFill/>
          <a:ln w="9525">
            <a:noFill/>
            <a:miter lim="800000"/>
            <a:headEnd/>
            <a:tailEnd/>
          </a:ln>
        </p:spPr>
        <p:txBody>
          <a:bodyPr wrap="square">
            <a:spAutoFit/>
          </a:bodyPr>
          <a:lstStyle/>
          <a:p>
            <a:pPr marL="685800" lvl="1" indent="-228600">
              <a:buFont typeface="+mj-lt"/>
              <a:buAutoNum type="arabicPeriod"/>
            </a:pPr>
            <a:r>
              <a:rPr lang="da-DK" sz="900" dirty="0">
                <a:solidFill>
                  <a:prstClr val="white"/>
                </a:solidFill>
                <a:latin typeface="Arial Narrow" panose="020B0606020202030204" pitchFamily="34" charset="0"/>
                <a:cs typeface="Lato"/>
              </a:rPr>
              <a:t>Granger et al., NEJM 2011; 365: 981-992</a:t>
            </a:r>
          </a:p>
          <a:p>
            <a:pPr marL="685800" lvl="1" indent="-228600">
              <a:buFont typeface="+mj-lt"/>
              <a:buAutoNum type="arabicPeriod"/>
            </a:pPr>
            <a:r>
              <a:rPr lang="da-DK" sz="900" dirty="0">
                <a:solidFill>
                  <a:prstClr val="white"/>
                </a:solidFill>
                <a:latin typeface="Arial Narrow" panose="020B0606020202030204" pitchFamily="34" charset="0"/>
                <a:cs typeface="Lato"/>
              </a:rPr>
              <a:t>Connolly et al., NEJM 2009; 361: 1139-1151</a:t>
            </a:r>
            <a:r>
              <a:rPr lang="en-US" sz="1050" baseline="30000" dirty="0">
                <a:solidFill>
                  <a:schemeClr val="bg1"/>
                </a:solidFill>
                <a:latin typeface="Arial Narrow" panose="020B0606020202030204" pitchFamily="34" charset="0"/>
              </a:rPr>
              <a:t> </a:t>
            </a:r>
          </a:p>
        </p:txBody>
      </p:sp>
      <p:sp>
        <p:nvSpPr>
          <p:cNvPr id="88" name="Text Box 3">
            <a:extLst>
              <a:ext uri="{FF2B5EF4-FFF2-40B4-BE49-F238E27FC236}">
                <a16:creationId xmlns:a16="http://schemas.microsoft.com/office/drawing/2014/main" id="{B68E3339-C10C-4261-95F4-843F48A68137}"/>
              </a:ext>
            </a:extLst>
          </p:cNvPr>
          <p:cNvSpPr txBox="1">
            <a:spLocks noChangeArrowheads="1"/>
          </p:cNvSpPr>
          <p:nvPr/>
        </p:nvSpPr>
        <p:spPr bwMode="auto">
          <a:xfrm>
            <a:off x="2437959" y="6420356"/>
            <a:ext cx="3501887" cy="369332"/>
          </a:xfrm>
          <a:prstGeom prst="rect">
            <a:avLst/>
          </a:prstGeom>
          <a:noFill/>
          <a:ln w="9525">
            <a:noFill/>
            <a:miter lim="800000"/>
            <a:headEnd/>
            <a:tailEnd/>
          </a:ln>
        </p:spPr>
        <p:txBody>
          <a:bodyPr wrap="square">
            <a:spAutoFit/>
          </a:bodyPr>
          <a:lstStyle/>
          <a:p>
            <a:pPr marL="685800" lvl="1" indent="-228600">
              <a:buFont typeface="+mj-lt"/>
              <a:buAutoNum type="arabicPeriod" startAt="3"/>
            </a:pPr>
            <a:r>
              <a:rPr lang="da-DK" sz="900" dirty="0">
                <a:solidFill>
                  <a:prstClr val="white"/>
                </a:solidFill>
                <a:latin typeface="Arial Narrow" panose="020B0606020202030204" pitchFamily="34" charset="0"/>
                <a:cs typeface="Lato"/>
              </a:rPr>
              <a:t>Patel et al., NEJM 2011; 365: 883-891</a:t>
            </a:r>
          </a:p>
          <a:p>
            <a:pPr marL="685800" lvl="1" indent="-228600">
              <a:buFont typeface="+mj-lt"/>
              <a:buAutoNum type="arabicPeriod" startAt="3"/>
            </a:pPr>
            <a:r>
              <a:rPr lang="en-CA" sz="900" dirty="0">
                <a:solidFill>
                  <a:prstClr val="white"/>
                </a:solidFill>
                <a:latin typeface="Arial Narrow" panose="020B0606020202030204" pitchFamily="34" charset="0"/>
                <a:cs typeface="Lato"/>
              </a:rPr>
              <a:t>YAO et al. J Am Heart </a:t>
            </a:r>
            <a:r>
              <a:rPr lang="en-CA" sz="900" dirty="0" err="1">
                <a:solidFill>
                  <a:prstClr val="white"/>
                </a:solidFill>
                <a:latin typeface="Arial Narrow" panose="020B0606020202030204" pitchFamily="34" charset="0"/>
                <a:cs typeface="Lato"/>
              </a:rPr>
              <a:t>Assoc</a:t>
            </a:r>
            <a:r>
              <a:rPr lang="en-CA" sz="900" dirty="0">
                <a:solidFill>
                  <a:prstClr val="white"/>
                </a:solidFill>
                <a:latin typeface="Arial Narrow" panose="020B0606020202030204" pitchFamily="34" charset="0"/>
                <a:cs typeface="Lato"/>
              </a:rPr>
              <a:t> 2016;5:e003725</a:t>
            </a:r>
          </a:p>
        </p:txBody>
      </p:sp>
      <p:pic>
        <p:nvPicPr>
          <p:cNvPr id="2" name="Picture 1">
            <a:extLst>
              <a:ext uri="{FF2B5EF4-FFF2-40B4-BE49-F238E27FC236}">
                <a16:creationId xmlns:a16="http://schemas.microsoft.com/office/drawing/2014/main" id="{46DC65C0-2A67-4352-A328-5AE38DC38269}"/>
              </a:ext>
            </a:extLst>
          </p:cNvPr>
          <p:cNvPicPr>
            <a:picLocks noChangeAspect="1"/>
          </p:cNvPicPr>
          <p:nvPr/>
        </p:nvPicPr>
        <p:blipFill>
          <a:blip r:embed="rId5"/>
          <a:stretch>
            <a:fillRect/>
          </a:stretch>
        </p:blipFill>
        <p:spPr>
          <a:xfrm>
            <a:off x="10275" y="1450355"/>
            <a:ext cx="9144000" cy="3895881"/>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4655E555-72B9-3D4B-BA61-FB4AC29DC7BE}"/>
              </a:ext>
            </a:extLst>
          </p:cNvPr>
          <p:cNvSpPr/>
          <p:nvPr/>
        </p:nvSpPr>
        <p:spPr>
          <a:xfrm>
            <a:off x="4453192" y="2193595"/>
            <a:ext cx="4562211" cy="29727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4E92DA43-5712-40E9-AFDC-2C1062C78C6F" descr="7646DFF2-B812-4635-AA57-5171E34E5A45@chrc">
            <a:extLst>
              <a:ext uri="{FF2B5EF4-FFF2-40B4-BE49-F238E27FC236}">
                <a16:creationId xmlns:a16="http://schemas.microsoft.com/office/drawing/2014/main" id="{BFD0FA47-74CB-4D03-84E7-06C06B5194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9737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88749" y="-17068"/>
            <a:ext cx="6581922" cy="1231106"/>
          </a:xfrm>
          <a:prstGeom prst="rect">
            <a:avLst/>
          </a:prstGeom>
          <a:noFill/>
        </p:spPr>
        <p:txBody>
          <a:bodyPr wrap="square">
            <a:spAutoFit/>
          </a:bodyPr>
          <a:lstStyle/>
          <a:p>
            <a:pPr lvl="0">
              <a:defRPr/>
            </a:pPr>
            <a:r>
              <a:rPr lang="fr-CA" sz="2800" b="1" dirty="0">
                <a:solidFill>
                  <a:srgbClr val="1B1A5A"/>
                </a:solidFill>
                <a:latin typeface="Arial Narrow" pitchFamily="34" charset="0"/>
                <a:cs typeface="Aharoni" panose="02010803020104030203" pitchFamily="2" charset="-79"/>
              </a:rPr>
              <a:t>Les AOD comparativement à la warfarine</a:t>
            </a:r>
            <a:br>
              <a:rPr lang="fr-CA" sz="2600" b="1" dirty="0">
                <a:solidFill>
                  <a:srgbClr val="1B1A5A"/>
                </a:solidFill>
                <a:latin typeface="Arial Narrow" pitchFamily="34" charset="0"/>
                <a:cs typeface="Aharoni" panose="02010803020104030203" pitchFamily="2" charset="-79"/>
              </a:rPr>
            </a:br>
            <a:r>
              <a:rPr lang="fr-CA" sz="2300" b="1" dirty="0">
                <a:solidFill>
                  <a:srgbClr val="0070C0"/>
                </a:solidFill>
                <a:latin typeface="Arial Narrow" panose="020B0606020202030204" pitchFamily="34" charset="0"/>
                <a:cs typeface="Aharoni" panose="02010803020104030203" pitchFamily="2" charset="-79"/>
              </a:rPr>
              <a:t>Données provenant d’études cliniques vs données du monde réel (DMR)</a:t>
            </a:r>
            <a:endParaRPr kumimoji="0" lang="en-CA" sz="32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endParaRPr>
          </a:p>
        </p:txBody>
      </p:sp>
      <p:sp>
        <p:nvSpPr>
          <p:cNvPr id="59" name="Rectangle 58">
            <a:extLst>
              <a:ext uri="{FF2B5EF4-FFF2-40B4-BE49-F238E27FC236}">
                <a16:creationId xmlns:a16="http://schemas.microsoft.com/office/drawing/2014/main" id="{F60A0E53-5AA9-4884-BDC5-52F267185623}"/>
              </a:ext>
            </a:extLst>
          </p:cNvPr>
          <p:cNvSpPr/>
          <p:nvPr/>
        </p:nvSpPr>
        <p:spPr>
          <a:xfrm>
            <a:off x="238344" y="5396518"/>
            <a:ext cx="8754199" cy="757130"/>
          </a:xfrm>
          <a:prstGeom prst="rect">
            <a:avLst/>
          </a:prstGeom>
        </p:spPr>
        <p:txBody>
          <a:bodyPr wrap="square">
            <a:spAutoFit/>
          </a:bodyPr>
          <a:lstStyle/>
          <a:p>
            <a:pPr algn="ctr">
              <a:lnSpc>
                <a:spcPct val="90000"/>
              </a:lnSpc>
            </a:pPr>
            <a:r>
              <a:rPr lang="fr-CH" sz="1600" b="1" dirty="0">
                <a:solidFill>
                  <a:prstClr val="black">
                    <a:lumMod val="85000"/>
                    <a:lumOff val="15000"/>
                  </a:prstClr>
                </a:solidFill>
                <a:latin typeface="Arial Narrow" pitchFamily="34" charset="0"/>
                <a:cs typeface="Lato"/>
              </a:rPr>
              <a:t>Jusqu’à présent, il n’existe pas d’études comparant l’apixaban, le dabigatran, l’</a:t>
            </a:r>
            <a:r>
              <a:rPr lang="fr-CH" sz="1600" b="1" dirty="0" err="1">
                <a:solidFill>
                  <a:prstClr val="black">
                    <a:lumMod val="85000"/>
                    <a:lumOff val="15000"/>
                  </a:prstClr>
                </a:solidFill>
                <a:latin typeface="Arial Narrow" pitchFamily="34" charset="0"/>
                <a:cs typeface="Lato"/>
              </a:rPr>
              <a:t>édoxaban</a:t>
            </a:r>
            <a:r>
              <a:rPr lang="fr-CH" sz="1600" b="1" dirty="0">
                <a:solidFill>
                  <a:prstClr val="black">
                    <a:lumMod val="85000"/>
                    <a:lumOff val="15000"/>
                  </a:prstClr>
                </a:solidFill>
                <a:latin typeface="Arial Narrow" pitchFamily="34" charset="0"/>
                <a:cs typeface="Lato"/>
              </a:rPr>
              <a:t> et le rivaroxaban. Une comparaison de leur efficacité et de leur innocuité n’a donc pas été établie.</a:t>
            </a:r>
            <a:endParaRPr lang="en-US" sz="1600" b="1" dirty="0">
              <a:solidFill>
                <a:prstClr val="black">
                  <a:lumMod val="85000"/>
                  <a:lumOff val="15000"/>
                </a:prstClr>
              </a:solidFill>
              <a:latin typeface="Arial Narrow" panose="020B0606020202030204" pitchFamily="34" charset="0"/>
              <a:cs typeface="Lato"/>
            </a:endParaRPr>
          </a:p>
          <a:p>
            <a:pPr lvl="0" algn="ctr">
              <a:lnSpc>
                <a:spcPct val="90000"/>
              </a:lnSpc>
            </a:pPr>
            <a:endParaRPr lang="en-CA" sz="1600" b="1" dirty="0">
              <a:solidFill>
                <a:prstClr val="black">
                  <a:lumMod val="85000"/>
                  <a:lumOff val="15000"/>
                </a:prstClr>
              </a:solidFill>
              <a:latin typeface="Arial Narrow" panose="020B0606020202030204" pitchFamily="34" charset="0"/>
              <a:cs typeface="Lato"/>
            </a:endParaRPr>
          </a:p>
        </p:txBody>
      </p:sp>
      <p:sp>
        <p:nvSpPr>
          <p:cNvPr id="66" name="Arrow: Striped Right 65">
            <a:extLst>
              <a:ext uri="{FF2B5EF4-FFF2-40B4-BE49-F238E27FC236}">
                <a16:creationId xmlns:a16="http://schemas.microsoft.com/office/drawing/2014/main" id="{658D5773-2B10-42C8-B16B-253847A48CE6}"/>
              </a:ext>
            </a:extLst>
          </p:cNvPr>
          <p:cNvSpPr/>
          <p:nvPr/>
        </p:nvSpPr>
        <p:spPr>
          <a:xfrm rot="16200000">
            <a:off x="2251576" y="5962833"/>
            <a:ext cx="274320" cy="27432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7" name="Rectangle 66">
            <a:extLst>
              <a:ext uri="{FF2B5EF4-FFF2-40B4-BE49-F238E27FC236}">
                <a16:creationId xmlns:a16="http://schemas.microsoft.com/office/drawing/2014/main" id="{70A14A4E-80D8-48A9-81E1-893B04427693}"/>
              </a:ext>
            </a:extLst>
          </p:cNvPr>
          <p:cNvSpPr/>
          <p:nvPr/>
        </p:nvSpPr>
        <p:spPr>
          <a:xfrm>
            <a:off x="2527665" y="5894774"/>
            <a:ext cx="1521458"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Augmentation</a:t>
            </a:r>
            <a:r>
              <a:rPr kumimoji="0" lang="fr-FR" sz="1200" b="1" i="0" u="none" strike="noStrike" kern="1200" cap="none" spc="0" normalizeH="0" dirty="0">
                <a:ln>
                  <a:noFill/>
                </a:ln>
                <a:solidFill>
                  <a:srgbClr val="000000"/>
                </a:solidFill>
                <a:effectLst/>
                <a:uLnTx/>
                <a:uFillTx/>
                <a:latin typeface="Arial Narrow" panose="020B0606020202030204" pitchFamily="34" charset="0"/>
                <a:ea typeface="+mn-ea"/>
                <a:cs typeface="+mn-cs"/>
              </a:rPr>
              <a:t> significative</a:t>
            </a:r>
            <a:endParaRPr kumimoji="0" lang="fr-FR"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endParaRPr>
          </a:p>
        </p:txBody>
      </p:sp>
      <p:sp>
        <p:nvSpPr>
          <p:cNvPr id="68" name="Arrow: Striped Right 67">
            <a:extLst>
              <a:ext uri="{FF2B5EF4-FFF2-40B4-BE49-F238E27FC236}">
                <a16:creationId xmlns:a16="http://schemas.microsoft.com/office/drawing/2014/main" id="{032F2098-736F-4183-BA91-6F115FBAB386}"/>
              </a:ext>
            </a:extLst>
          </p:cNvPr>
          <p:cNvSpPr/>
          <p:nvPr/>
        </p:nvSpPr>
        <p:spPr>
          <a:xfrm rot="5400000" flipV="1">
            <a:off x="3829771" y="6011287"/>
            <a:ext cx="274320" cy="27432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9" name="Rectangle 68">
            <a:extLst>
              <a:ext uri="{FF2B5EF4-FFF2-40B4-BE49-F238E27FC236}">
                <a16:creationId xmlns:a16="http://schemas.microsoft.com/office/drawing/2014/main" id="{FBAC90C9-54E7-48BA-AACB-F5051DF79FDF}"/>
              </a:ext>
            </a:extLst>
          </p:cNvPr>
          <p:cNvSpPr/>
          <p:nvPr/>
        </p:nvSpPr>
        <p:spPr>
          <a:xfrm>
            <a:off x="4116940" y="5992644"/>
            <a:ext cx="155448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H"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Réduction significative</a:t>
            </a:r>
          </a:p>
        </p:txBody>
      </p:sp>
      <p:sp>
        <p:nvSpPr>
          <p:cNvPr id="70" name="Left-Right Arrow 28">
            <a:extLst>
              <a:ext uri="{FF2B5EF4-FFF2-40B4-BE49-F238E27FC236}">
                <a16:creationId xmlns:a16="http://schemas.microsoft.com/office/drawing/2014/main" id="{4B6B85B8-6608-402B-9F83-8861056DBA04}"/>
              </a:ext>
            </a:extLst>
          </p:cNvPr>
          <p:cNvSpPr/>
          <p:nvPr/>
        </p:nvSpPr>
        <p:spPr>
          <a:xfrm>
            <a:off x="5694808"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71" name="Rectangle 70">
            <a:extLst>
              <a:ext uri="{FF2B5EF4-FFF2-40B4-BE49-F238E27FC236}">
                <a16:creationId xmlns:a16="http://schemas.microsoft.com/office/drawing/2014/main" id="{0F895F5D-ECFE-441F-9441-9977FF54AEF4}"/>
              </a:ext>
            </a:extLst>
          </p:cNvPr>
          <p:cNvSpPr/>
          <p:nvPr/>
        </p:nvSpPr>
        <p:spPr>
          <a:xfrm>
            <a:off x="6060566" y="6008608"/>
            <a:ext cx="182880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Différence non significative</a:t>
            </a:r>
          </a:p>
        </p:txBody>
      </p:sp>
      <p:sp>
        <p:nvSpPr>
          <p:cNvPr id="87" name="Text Box 3">
            <a:extLst>
              <a:ext uri="{FF2B5EF4-FFF2-40B4-BE49-F238E27FC236}">
                <a16:creationId xmlns:a16="http://schemas.microsoft.com/office/drawing/2014/main" id="{BE6F3B41-7B2B-4938-A123-FE38AC93CAFA}"/>
              </a:ext>
            </a:extLst>
          </p:cNvPr>
          <p:cNvSpPr txBox="1">
            <a:spLocks noChangeArrowheads="1"/>
          </p:cNvSpPr>
          <p:nvPr/>
        </p:nvSpPr>
        <p:spPr bwMode="auto">
          <a:xfrm>
            <a:off x="261214" y="6416283"/>
            <a:ext cx="3501887" cy="369332"/>
          </a:xfrm>
          <a:prstGeom prst="rect">
            <a:avLst/>
          </a:prstGeom>
          <a:noFill/>
          <a:ln w="9525">
            <a:noFill/>
            <a:miter lim="800000"/>
            <a:headEnd/>
            <a:tailEnd/>
          </a:ln>
        </p:spPr>
        <p:txBody>
          <a:bodyPr wrap="square">
            <a:spAutoFit/>
          </a:bodyPr>
          <a:lstStyle/>
          <a:p>
            <a:pPr marL="685800" lvl="1" indent="-228600">
              <a:buFont typeface="+mj-lt"/>
              <a:buAutoNum type="arabicPeriod"/>
            </a:pPr>
            <a:r>
              <a:rPr lang="da-DK" sz="900" dirty="0">
                <a:solidFill>
                  <a:prstClr val="white"/>
                </a:solidFill>
                <a:latin typeface="Arial Narrow" panose="020B0606020202030204" pitchFamily="34" charset="0"/>
                <a:cs typeface="Lato"/>
              </a:rPr>
              <a:t>Granger et al., NEJM 2011; 365: 981-992</a:t>
            </a:r>
          </a:p>
          <a:p>
            <a:pPr marL="685800" lvl="1" indent="-228600">
              <a:buFont typeface="+mj-lt"/>
              <a:buAutoNum type="arabicPeriod"/>
            </a:pPr>
            <a:r>
              <a:rPr lang="da-DK" sz="900" dirty="0">
                <a:solidFill>
                  <a:prstClr val="white"/>
                </a:solidFill>
                <a:latin typeface="Arial Narrow" panose="020B0606020202030204" pitchFamily="34" charset="0"/>
                <a:cs typeface="Lato"/>
              </a:rPr>
              <a:t>Connolly et al., NEJM 2009; 361: 1139-1151</a:t>
            </a:r>
            <a:r>
              <a:rPr lang="en-US" sz="1050" baseline="30000" dirty="0">
                <a:solidFill>
                  <a:schemeClr val="bg1"/>
                </a:solidFill>
                <a:latin typeface="Arial Narrow" panose="020B0606020202030204" pitchFamily="34" charset="0"/>
              </a:rPr>
              <a:t> </a:t>
            </a:r>
          </a:p>
        </p:txBody>
      </p:sp>
      <p:sp>
        <p:nvSpPr>
          <p:cNvPr id="88" name="Text Box 3">
            <a:extLst>
              <a:ext uri="{FF2B5EF4-FFF2-40B4-BE49-F238E27FC236}">
                <a16:creationId xmlns:a16="http://schemas.microsoft.com/office/drawing/2014/main" id="{B68E3339-C10C-4261-95F4-843F48A68137}"/>
              </a:ext>
            </a:extLst>
          </p:cNvPr>
          <p:cNvSpPr txBox="1">
            <a:spLocks noChangeArrowheads="1"/>
          </p:cNvSpPr>
          <p:nvPr/>
        </p:nvSpPr>
        <p:spPr bwMode="auto">
          <a:xfrm>
            <a:off x="2437959" y="6420356"/>
            <a:ext cx="3501887" cy="369332"/>
          </a:xfrm>
          <a:prstGeom prst="rect">
            <a:avLst/>
          </a:prstGeom>
          <a:noFill/>
          <a:ln w="9525">
            <a:noFill/>
            <a:miter lim="800000"/>
            <a:headEnd/>
            <a:tailEnd/>
          </a:ln>
        </p:spPr>
        <p:txBody>
          <a:bodyPr wrap="square">
            <a:spAutoFit/>
          </a:bodyPr>
          <a:lstStyle/>
          <a:p>
            <a:pPr marL="685800" lvl="1" indent="-228600">
              <a:buFont typeface="+mj-lt"/>
              <a:buAutoNum type="arabicPeriod" startAt="3"/>
            </a:pPr>
            <a:r>
              <a:rPr lang="da-DK" sz="900" dirty="0">
                <a:solidFill>
                  <a:prstClr val="white"/>
                </a:solidFill>
                <a:latin typeface="Arial Narrow" panose="020B0606020202030204" pitchFamily="34" charset="0"/>
                <a:cs typeface="Lato"/>
              </a:rPr>
              <a:t>Patel et al., NEJM 2011; 365: 883-891</a:t>
            </a:r>
          </a:p>
          <a:p>
            <a:pPr marL="685800" lvl="1" indent="-228600">
              <a:buFont typeface="+mj-lt"/>
              <a:buAutoNum type="arabicPeriod" startAt="3"/>
            </a:pPr>
            <a:r>
              <a:rPr lang="en-CA" sz="900" dirty="0">
                <a:solidFill>
                  <a:prstClr val="white"/>
                </a:solidFill>
                <a:latin typeface="Arial Narrow" panose="020B0606020202030204" pitchFamily="34" charset="0"/>
                <a:cs typeface="Lato"/>
              </a:rPr>
              <a:t>YAO et al. J Am Heart </a:t>
            </a:r>
            <a:r>
              <a:rPr lang="en-CA" sz="900" dirty="0" err="1">
                <a:solidFill>
                  <a:prstClr val="white"/>
                </a:solidFill>
                <a:latin typeface="Arial Narrow" panose="020B0606020202030204" pitchFamily="34" charset="0"/>
                <a:cs typeface="Lato"/>
              </a:rPr>
              <a:t>Assoc</a:t>
            </a:r>
            <a:r>
              <a:rPr lang="en-CA" sz="900" dirty="0">
                <a:solidFill>
                  <a:prstClr val="white"/>
                </a:solidFill>
                <a:latin typeface="Arial Narrow" panose="020B0606020202030204" pitchFamily="34" charset="0"/>
                <a:cs typeface="Lato"/>
              </a:rPr>
              <a:t> 2016;5:e003725</a:t>
            </a:r>
          </a:p>
        </p:txBody>
      </p:sp>
      <p:pic>
        <p:nvPicPr>
          <p:cNvPr id="2" name="Picture 1">
            <a:extLst>
              <a:ext uri="{FF2B5EF4-FFF2-40B4-BE49-F238E27FC236}">
                <a16:creationId xmlns:a16="http://schemas.microsoft.com/office/drawing/2014/main" id="{46DC65C0-2A67-4352-A328-5AE38DC38269}"/>
              </a:ext>
            </a:extLst>
          </p:cNvPr>
          <p:cNvPicPr>
            <a:picLocks noChangeAspect="1"/>
          </p:cNvPicPr>
          <p:nvPr/>
        </p:nvPicPr>
        <p:blipFill>
          <a:blip r:embed="rId5"/>
          <a:stretch>
            <a:fillRect/>
          </a:stretch>
        </p:blipFill>
        <p:spPr>
          <a:xfrm>
            <a:off x="10275" y="1450355"/>
            <a:ext cx="9144000" cy="3895881"/>
          </a:xfrm>
          <a:prstGeom prst="rect">
            <a:avLst/>
          </a:prstGeom>
          <a:ln>
            <a:noFill/>
          </a:ln>
          <a:effectLst>
            <a:outerShdw blurRad="292100" dist="139700" dir="2700000" algn="tl" rotWithShape="0">
              <a:srgbClr val="333333">
                <a:alpha val="65000"/>
              </a:srgbClr>
            </a:outerShdw>
          </a:effectLst>
        </p:spPr>
      </p:pic>
      <p:sp>
        <p:nvSpPr>
          <p:cNvPr id="17" name="Rectangle 16">
            <a:extLst>
              <a:ext uri="{FF2B5EF4-FFF2-40B4-BE49-F238E27FC236}">
                <a16:creationId xmlns:a16="http://schemas.microsoft.com/office/drawing/2014/main" id="{68FCCAB5-85D4-DC4E-88BB-5BAC3A568DBD}"/>
              </a:ext>
            </a:extLst>
          </p:cNvPr>
          <p:cNvSpPr/>
          <p:nvPr/>
        </p:nvSpPr>
        <p:spPr>
          <a:xfrm>
            <a:off x="6691282" y="2160753"/>
            <a:ext cx="2405260" cy="306517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4E92DA43-5712-40E9-AFDC-2C1062C78C6F" descr="7646DFF2-B812-4635-AA57-5171E34E5A45@chrc">
            <a:extLst>
              <a:ext uri="{FF2B5EF4-FFF2-40B4-BE49-F238E27FC236}">
                <a16:creationId xmlns:a16="http://schemas.microsoft.com/office/drawing/2014/main" id="{A64CDDE7-191E-4C0D-99F6-410024A779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8463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88749" y="-17068"/>
            <a:ext cx="6581922" cy="1231106"/>
          </a:xfrm>
          <a:prstGeom prst="rect">
            <a:avLst/>
          </a:prstGeom>
          <a:noFill/>
        </p:spPr>
        <p:txBody>
          <a:bodyPr wrap="square">
            <a:spAutoFit/>
          </a:bodyPr>
          <a:lstStyle/>
          <a:p>
            <a:pPr lvl="0">
              <a:defRPr/>
            </a:pPr>
            <a:r>
              <a:rPr lang="fr-CA" sz="2800" b="1" dirty="0">
                <a:solidFill>
                  <a:srgbClr val="1B1A5A"/>
                </a:solidFill>
                <a:latin typeface="Arial Narrow" pitchFamily="34" charset="0"/>
                <a:cs typeface="Aharoni" panose="02010803020104030203" pitchFamily="2" charset="-79"/>
              </a:rPr>
              <a:t>Les AOD comparativement à la warfarine</a:t>
            </a:r>
            <a:br>
              <a:rPr lang="fr-CA" sz="2600" b="1" dirty="0">
                <a:solidFill>
                  <a:srgbClr val="1B1A5A"/>
                </a:solidFill>
                <a:latin typeface="Arial Narrow" pitchFamily="34" charset="0"/>
                <a:cs typeface="Aharoni" panose="02010803020104030203" pitchFamily="2" charset="-79"/>
              </a:rPr>
            </a:br>
            <a:r>
              <a:rPr lang="fr-CA" sz="2300" b="1" dirty="0">
                <a:solidFill>
                  <a:srgbClr val="0070C0"/>
                </a:solidFill>
                <a:latin typeface="Arial Narrow" panose="020B0606020202030204" pitchFamily="34" charset="0"/>
                <a:cs typeface="Aharoni" panose="02010803020104030203" pitchFamily="2" charset="-79"/>
              </a:rPr>
              <a:t>Données provenant d’études cliniques vs données du monde réel (DMR)</a:t>
            </a:r>
            <a:endParaRPr kumimoji="0" lang="en-CA" sz="32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endParaRPr>
          </a:p>
        </p:txBody>
      </p:sp>
      <p:sp>
        <p:nvSpPr>
          <p:cNvPr id="59" name="Rectangle 58">
            <a:extLst>
              <a:ext uri="{FF2B5EF4-FFF2-40B4-BE49-F238E27FC236}">
                <a16:creationId xmlns:a16="http://schemas.microsoft.com/office/drawing/2014/main" id="{F60A0E53-5AA9-4884-BDC5-52F267185623}"/>
              </a:ext>
            </a:extLst>
          </p:cNvPr>
          <p:cNvSpPr/>
          <p:nvPr/>
        </p:nvSpPr>
        <p:spPr>
          <a:xfrm>
            <a:off x="238344" y="5396518"/>
            <a:ext cx="8754199" cy="757130"/>
          </a:xfrm>
          <a:prstGeom prst="rect">
            <a:avLst/>
          </a:prstGeom>
        </p:spPr>
        <p:txBody>
          <a:bodyPr wrap="square">
            <a:spAutoFit/>
          </a:bodyPr>
          <a:lstStyle/>
          <a:p>
            <a:pPr algn="ctr">
              <a:lnSpc>
                <a:spcPct val="90000"/>
              </a:lnSpc>
            </a:pPr>
            <a:r>
              <a:rPr lang="fr-CH" sz="1600" b="1" dirty="0">
                <a:solidFill>
                  <a:prstClr val="black">
                    <a:lumMod val="85000"/>
                    <a:lumOff val="15000"/>
                  </a:prstClr>
                </a:solidFill>
                <a:latin typeface="Arial Narrow" pitchFamily="34" charset="0"/>
                <a:cs typeface="Lato"/>
              </a:rPr>
              <a:t>Jusqu’à présent, il n’existe pas d’études comparant l’apixaban, le dabigatran, l’</a:t>
            </a:r>
            <a:r>
              <a:rPr lang="fr-CH" sz="1600" b="1" dirty="0" err="1">
                <a:solidFill>
                  <a:prstClr val="black">
                    <a:lumMod val="85000"/>
                    <a:lumOff val="15000"/>
                  </a:prstClr>
                </a:solidFill>
                <a:latin typeface="Arial Narrow" pitchFamily="34" charset="0"/>
                <a:cs typeface="Lato"/>
              </a:rPr>
              <a:t>édoxaban</a:t>
            </a:r>
            <a:r>
              <a:rPr lang="fr-CH" sz="1600" b="1" dirty="0">
                <a:solidFill>
                  <a:prstClr val="black">
                    <a:lumMod val="85000"/>
                    <a:lumOff val="15000"/>
                  </a:prstClr>
                </a:solidFill>
                <a:latin typeface="Arial Narrow" pitchFamily="34" charset="0"/>
                <a:cs typeface="Lato"/>
              </a:rPr>
              <a:t> et le rivaroxaban. Une comparaison de leur efficacité et de leur innocuité n’a donc pas été établie.</a:t>
            </a:r>
            <a:endParaRPr lang="en-US" sz="1600" b="1" dirty="0">
              <a:solidFill>
                <a:prstClr val="black">
                  <a:lumMod val="85000"/>
                  <a:lumOff val="15000"/>
                </a:prstClr>
              </a:solidFill>
              <a:latin typeface="Arial Narrow" panose="020B0606020202030204" pitchFamily="34" charset="0"/>
              <a:cs typeface="Lato"/>
            </a:endParaRPr>
          </a:p>
          <a:p>
            <a:pPr lvl="0" algn="ctr">
              <a:lnSpc>
                <a:spcPct val="90000"/>
              </a:lnSpc>
            </a:pPr>
            <a:endParaRPr lang="en-CA" sz="1600" b="1" dirty="0">
              <a:solidFill>
                <a:prstClr val="black">
                  <a:lumMod val="85000"/>
                  <a:lumOff val="15000"/>
                </a:prstClr>
              </a:solidFill>
              <a:latin typeface="Arial Narrow" panose="020B0606020202030204" pitchFamily="34" charset="0"/>
              <a:cs typeface="Lato"/>
            </a:endParaRPr>
          </a:p>
        </p:txBody>
      </p:sp>
      <p:sp>
        <p:nvSpPr>
          <p:cNvPr id="66" name="Arrow: Striped Right 65">
            <a:extLst>
              <a:ext uri="{FF2B5EF4-FFF2-40B4-BE49-F238E27FC236}">
                <a16:creationId xmlns:a16="http://schemas.microsoft.com/office/drawing/2014/main" id="{658D5773-2B10-42C8-B16B-253847A48CE6}"/>
              </a:ext>
            </a:extLst>
          </p:cNvPr>
          <p:cNvSpPr/>
          <p:nvPr/>
        </p:nvSpPr>
        <p:spPr>
          <a:xfrm rot="16200000">
            <a:off x="2251576" y="5962833"/>
            <a:ext cx="274320" cy="27432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7" name="Rectangle 66">
            <a:extLst>
              <a:ext uri="{FF2B5EF4-FFF2-40B4-BE49-F238E27FC236}">
                <a16:creationId xmlns:a16="http://schemas.microsoft.com/office/drawing/2014/main" id="{70A14A4E-80D8-48A9-81E1-893B04427693}"/>
              </a:ext>
            </a:extLst>
          </p:cNvPr>
          <p:cNvSpPr/>
          <p:nvPr/>
        </p:nvSpPr>
        <p:spPr>
          <a:xfrm>
            <a:off x="2527665" y="5894774"/>
            <a:ext cx="1521458"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Augmentation</a:t>
            </a:r>
            <a:r>
              <a:rPr kumimoji="0" lang="fr-FR" sz="1200" b="1" i="0" u="none" strike="noStrike" kern="1200" cap="none" spc="0" normalizeH="0" dirty="0">
                <a:ln>
                  <a:noFill/>
                </a:ln>
                <a:solidFill>
                  <a:srgbClr val="000000"/>
                </a:solidFill>
                <a:effectLst/>
                <a:uLnTx/>
                <a:uFillTx/>
                <a:latin typeface="Arial Narrow" panose="020B0606020202030204" pitchFamily="34" charset="0"/>
                <a:ea typeface="+mn-ea"/>
                <a:cs typeface="+mn-cs"/>
              </a:rPr>
              <a:t> significative</a:t>
            </a:r>
            <a:endParaRPr kumimoji="0" lang="fr-FR"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endParaRPr>
          </a:p>
        </p:txBody>
      </p:sp>
      <p:sp>
        <p:nvSpPr>
          <p:cNvPr id="68" name="Arrow: Striped Right 67">
            <a:extLst>
              <a:ext uri="{FF2B5EF4-FFF2-40B4-BE49-F238E27FC236}">
                <a16:creationId xmlns:a16="http://schemas.microsoft.com/office/drawing/2014/main" id="{032F2098-736F-4183-BA91-6F115FBAB386}"/>
              </a:ext>
            </a:extLst>
          </p:cNvPr>
          <p:cNvSpPr/>
          <p:nvPr/>
        </p:nvSpPr>
        <p:spPr>
          <a:xfrm rot="5400000" flipV="1">
            <a:off x="3829771" y="6011287"/>
            <a:ext cx="274320" cy="27432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9" name="Rectangle 68">
            <a:extLst>
              <a:ext uri="{FF2B5EF4-FFF2-40B4-BE49-F238E27FC236}">
                <a16:creationId xmlns:a16="http://schemas.microsoft.com/office/drawing/2014/main" id="{FBAC90C9-54E7-48BA-AACB-F5051DF79FDF}"/>
              </a:ext>
            </a:extLst>
          </p:cNvPr>
          <p:cNvSpPr/>
          <p:nvPr/>
        </p:nvSpPr>
        <p:spPr>
          <a:xfrm>
            <a:off x="4116940" y="5992644"/>
            <a:ext cx="155448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H"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Réduction significative</a:t>
            </a:r>
          </a:p>
        </p:txBody>
      </p:sp>
      <p:sp>
        <p:nvSpPr>
          <p:cNvPr id="70" name="Left-Right Arrow 28">
            <a:extLst>
              <a:ext uri="{FF2B5EF4-FFF2-40B4-BE49-F238E27FC236}">
                <a16:creationId xmlns:a16="http://schemas.microsoft.com/office/drawing/2014/main" id="{4B6B85B8-6608-402B-9F83-8861056DBA04}"/>
              </a:ext>
            </a:extLst>
          </p:cNvPr>
          <p:cNvSpPr/>
          <p:nvPr/>
        </p:nvSpPr>
        <p:spPr>
          <a:xfrm>
            <a:off x="5694808"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71" name="Rectangle 70">
            <a:extLst>
              <a:ext uri="{FF2B5EF4-FFF2-40B4-BE49-F238E27FC236}">
                <a16:creationId xmlns:a16="http://schemas.microsoft.com/office/drawing/2014/main" id="{0F895F5D-ECFE-441F-9441-9977FF54AEF4}"/>
              </a:ext>
            </a:extLst>
          </p:cNvPr>
          <p:cNvSpPr/>
          <p:nvPr/>
        </p:nvSpPr>
        <p:spPr>
          <a:xfrm>
            <a:off x="6060566" y="6008608"/>
            <a:ext cx="182880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Différence non significative</a:t>
            </a:r>
          </a:p>
        </p:txBody>
      </p:sp>
      <p:sp>
        <p:nvSpPr>
          <p:cNvPr id="87" name="Text Box 3">
            <a:extLst>
              <a:ext uri="{FF2B5EF4-FFF2-40B4-BE49-F238E27FC236}">
                <a16:creationId xmlns:a16="http://schemas.microsoft.com/office/drawing/2014/main" id="{BE6F3B41-7B2B-4938-A123-FE38AC93CAFA}"/>
              </a:ext>
            </a:extLst>
          </p:cNvPr>
          <p:cNvSpPr txBox="1">
            <a:spLocks noChangeArrowheads="1"/>
          </p:cNvSpPr>
          <p:nvPr/>
        </p:nvSpPr>
        <p:spPr bwMode="auto">
          <a:xfrm>
            <a:off x="261214" y="6416283"/>
            <a:ext cx="3501887" cy="369332"/>
          </a:xfrm>
          <a:prstGeom prst="rect">
            <a:avLst/>
          </a:prstGeom>
          <a:noFill/>
          <a:ln w="9525">
            <a:noFill/>
            <a:miter lim="800000"/>
            <a:headEnd/>
            <a:tailEnd/>
          </a:ln>
        </p:spPr>
        <p:txBody>
          <a:bodyPr wrap="square">
            <a:spAutoFit/>
          </a:bodyPr>
          <a:lstStyle/>
          <a:p>
            <a:pPr marL="685800" lvl="1" indent="-228600">
              <a:buFont typeface="+mj-lt"/>
              <a:buAutoNum type="arabicPeriod"/>
            </a:pPr>
            <a:r>
              <a:rPr lang="da-DK" sz="900" dirty="0">
                <a:solidFill>
                  <a:prstClr val="white"/>
                </a:solidFill>
                <a:latin typeface="Arial Narrow" panose="020B0606020202030204" pitchFamily="34" charset="0"/>
                <a:cs typeface="Lato"/>
              </a:rPr>
              <a:t>Granger et al., NEJM 2011; 365: 981-992</a:t>
            </a:r>
          </a:p>
          <a:p>
            <a:pPr marL="685800" lvl="1" indent="-228600">
              <a:buFont typeface="+mj-lt"/>
              <a:buAutoNum type="arabicPeriod"/>
            </a:pPr>
            <a:r>
              <a:rPr lang="da-DK" sz="900" dirty="0">
                <a:solidFill>
                  <a:prstClr val="white"/>
                </a:solidFill>
                <a:latin typeface="Arial Narrow" panose="020B0606020202030204" pitchFamily="34" charset="0"/>
                <a:cs typeface="Lato"/>
              </a:rPr>
              <a:t>Connolly et al., NEJM 2009; 361: 1139-1151</a:t>
            </a:r>
            <a:r>
              <a:rPr lang="en-US" sz="1050" baseline="30000" dirty="0">
                <a:solidFill>
                  <a:schemeClr val="bg1"/>
                </a:solidFill>
                <a:latin typeface="Arial Narrow" panose="020B0606020202030204" pitchFamily="34" charset="0"/>
              </a:rPr>
              <a:t> </a:t>
            </a:r>
          </a:p>
        </p:txBody>
      </p:sp>
      <p:sp>
        <p:nvSpPr>
          <p:cNvPr id="88" name="Text Box 3">
            <a:extLst>
              <a:ext uri="{FF2B5EF4-FFF2-40B4-BE49-F238E27FC236}">
                <a16:creationId xmlns:a16="http://schemas.microsoft.com/office/drawing/2014/main" id="{B68E3339-C10C-4261-95F4-843F48A68137}"/>
              </a:ext>
            </a:extLst>
          </p:cNvPr>
          <p:cNvSpPr txBox="1">
            <a:spLocks noChangeArrowheads="1"/>
          </p:cNvSpPr>
          <p:nvPr/>
        </p:nvSpPr>
        <p:spPr bwMode="auto">
          <a:xfrm>
            <a:off x="2437959" y="6420356"/>
            <a:ext cx="3501887" cy="369332"/>
          </a:xfrm>
          <a:prstGeom prst="rect">
            <a:avLst/>
          </a:prstGeom>
          <a:noFill/>
          <a:ln w="9525">
            <a:noFill/>
            <a:miter lim="800000"/>
            <a:headEnd/>
            <a:tailEnd/>
          </a:ln>
        </p:spPr>
        <p:txBody>
          <a:bodyPr wrap="square">
            <a:spAutoFit/>
          </a:bodyPr>
          <a:lstStyle/>
          <a:p>
            <a:pPr marL="685800" lvl="1" indent="-228600">
              <a:buFont typeface="+mj-lt"/>
              <a:buAutoNum type="arabicPeriod" startAt="3"/>
            </a:pPr>
            <a:r>
              <a:rPr lang="da-DK" sz="900" dirty="0">
                <a:solidFill>
                  <a:prstClr val="white"/>
                </a:solidFill>
                <a:latin typeface="Arial Narrow" panose="020B0606020202030204" pitchFamily="34" charset="0"/>
                <a:cs typeface="Lato"/>
              </a:rPr>
              <a:t>Patel et al., NEJM 2011; 365: 883-891</a:t>
            </a:r>
          </a:p>
          <a:p>
            <a:pPr marL="685800" lvl="1" indent="-228600">
              <a:buFont typeface="+mj-lt"/>
              <a:buAutoNum type="arabicPeriod" startAt="3"/>
            </a:pPr>
            <a:r>
              <a:rPr lang="en-CA" sz="900" dirty="0">
                <a:solidFill>
                  <a:prstClr val="white"/>
                </a:solidFill>
                <a:latin typeface="Arial Narrow" panose="020B0606020202030204" pitchFamily="34" charset="0"/>
                <a:cs typeface="Lato"/>
              </a:rPr>
              <a:t>YAO et al. J Am Heart </a:t>
            </a:r>
            <a:r>
              <a:rPr lang="en-CA" sz="900" dirty="0" err="1">
                <a:solidFill>
                  <a:prstClr val="white"/>
                </a:solidFill>
                <a:latin typeface="Arial Narrow" panose="020B0606020202030204" pitchFamily="34" charset="0"/>
                <a:cs typeface="Lato"/>
              </a:rPr>
              <a:t>Assoc</a:t>
            </a:r>
            <a:r>
              <a:rPr lang="en-CA" sz="900" dirty="0">
                <a:solidFill>
                  <a:prstClr val="white"/>
                </a:solidFill>
                <a:latin typeface="Arial Narrow" panose="020B0606020202030204" pitchFamily="34" charset="0"/>
                <a:cs typeface="Lato"/>
              </a:rPr>
              <a:t> 2016;5:e003725</a:t>
            </a:r>
          </a:p>
        </p:txBody>
      </p:sp>
      <p:pic>
        <p:nvPicPr>
          <p:cNvPr id="2" name="Picture 1">
            <a:extLst>
              <a:ext uri="{FF2B5EF4-FFF2-40B4-BE49-F238E27FC236}">
                <a16:creationId xmlns:a16="http://schemas.microsoft.com/office/drawing/2014/main" id="{46DC65C0-2A67-4352-A328-5AE38DC38269}"/>
              </a:ext>
            </a:extLst>
          </p:cNvPr>
          <p:cNvPicPr>
            <a:picLocks noChangeAspect="1"/>
          </p:cNvPicPr>
          <p:nvPr/>
        </p:nvPicPr>
        <p:blipFill>
          <a:blip r:embed="rId5"/>
          <a:stretch>
            <a:fillRect/>
          </a:stretch>
        </p:blipFill>
        <p:spPr>
          <a:xfrm>
            <a:off x="10275" y="1450355"/>
            <a:ext cx="9144000" cy="3895881"/>
          </a:xfrm>
          <a:prstGeom prst="rect">
            <a:avLst/>
          </a:prstGeom>
          <a:ln>
            <a:noFill/>
          </a:ln>
          <a:effectLst>
            <a:outerShdw blurRad="292100" dist="139700" dir="2700000" algn="tl" rotWithShape="0">
              <a:srgbClr val="333333">
                <a:alpha val="65000"/>
              </a:srgbClr>
            </a:outerShdw>
          </a:effectLst>
        </p:spPr>
      </p:pic>
      <p:pic>
        <p:nvPicPr>
          <p:cNvPr id="17" name="4E92DA43-5712-40E9-AFDC-2C1062C78C6F" descr="7646DFF2-B812-4635-AA57-5171E34E5A45@chrc">
            <a:extLst>
              <a:ext uri="{FF2B5EF4-FFF2-40B4-BE49-F238E27FC236}">
                <a16:creationId xmlns:a16="http://schemas.microsoft.com/office/drawing/2014/main" id="{BF213721-E0E5-428D-843B-470E47B620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300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14740" y="24563"/>
            <a:ext cx="6844931" cy="1200329"/>
          </a:xfrm>
          <a:prstGeom prst="rect">
            <a:avLst/>
          </a:prstGeom>
          <a:noFill/>
        </p:spPr>
        <p:txBody>
          <a:bodyPr wrap="square">
            <a:spAutoFit/>
          </a:bodyPr>
          <a:lstStyle/>
          <a:p>
            <a:pPr lvl="0">
              <a:defRPr/>
            </a:pPr>
            <a:r>
              <a:rPr lang="fr-FR" sz="2400" b="1" dirty="0">
                <a:solidFill>
                  <a:srgbClr val="183059"/>
                </a:solidFill>
                <a:latin typeface="Arial Narrow" panose="020B0606020202030204" pitchFamily="34" charset="0"/>
                <a:cs typeface="Aharoni" panose="02010803020104030203" pitchFamily="2" charset="-79"/>
              </a:rPr>
              <a:t>Étude ARISTOPHANES : Taux d’AVC/ES et d’hémorragie majeure chez les patients atteints de FA traités par un AOD et </a:t>
            </a:r>
            <a:r>
              <a:rPr lang="fr-FR" sz="2400" b="1" dirty="0" err="1">
                <a:solidFill>
                  <a:srgbClr val="183059"/>
                </a:solidFill>
                <a:latin typeface="Arial Narrow" panose="020B0606020202030204" pitchFamily="34" charset="0"/>
                <a:cs typeface="Aharoni" panose="02010803020104030203" pitchFamily="2" charset="-79"/>
              </a:rPr>
              <a:t>warfarine</a:t>
            </a:r>
            <a:r>
              <a:rPr lang="fr-FR" sz="2400" b="1" dirty="0">
                <a:solidFill>
                  <a:srgbClr val="183059"/>
                </a:solidFill>
                <a:latin typeface="Arial Narrow" panose="020B0606020202030204" pitchFamily="34" charset="0"/>
                <a:cs typeface="Aharoni" panose="02010803020104030203" pitchFamily="2" charset="-79"/>
              </a:rPr>
              <a:t>. </a:t>
            </a:r>
            <a:endParaRPr lang="en-CA"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nl-NL" sz="1000" dirty="0">
                <a:solidFill>
                  <a:prstClr val="white"/>
                </a:solidFill>
                <a:latin typeface="Arial Narrow" panose="020B0606020202030204" pitchFamily="34" charset="0"/>
              </a:rPr>
              <a:t>Lip et al. Stroke. 2018;49:00-00. doi: 10.1161/STROKEAHA.118.020232.</a:t>
            </a:r>
          </a:p>
        </p:txBody>
      </p:sp>
      <p:pic>
        <p:nvPicPr>
          <p:cNvPr id="10" name="4E92DA43-5712-40E9-AFDC-2C1062C78C6F" descr="7646DFF2-B812-4635-AA57-5171E34E5A45@chrc">
            <a:extLst>
              <a:ext uri="{FF2B5EF4-FFF2-40B4-BE49-F238E27FC236}">
                <a16:creationId xmlns:a16="http://schemas.microsoft.com/office/drawing/2014/main" id="{B0BAFCC7-055E-468D-B839-EFE3D76795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D3AFB557-7646-4ABC-A666-4985F572A2DF}"/>
              </a:ext>
            </a:extLst>
          </p:cNvPr>
          <p:cNvGrpSpPr/>
          <p:nvPr/>
        </p:nvGrpSpPr>
        <p:grpSpPr>
          <a:xfrm>
            <a:off x="-7913" y="1515726"/>
            <a:ext cx="9144000" cy="1666001"/>
            <a:chOff x="381000" y="5675619"/>
            <a:chExt cx="11353799" cy="206353"/>
          </a:xfrm>
        </p:grpSpPr>
        <p:sp>
          <p:nvSpPr>
            <p:cNvPr id="15" name="Rectangle 14">
              <a:extLst>
                <a:ext uri="{FF2B5EF4-FFF2-40B4-BE49-F238E27FC236}">
                  <a16:creationId xmlns:a16="http://schemas.microsoft.com/office/drawing/2014/main" id="{9C765CBC-AA10-4061-A255-9D80C12FC632}"/>
                </a:ext>
              </a:extLst>
            </p:cNvPr>
            <p:cNvSpPr/>
            <p:nvPr/>
          </p:nvSpPr>
          <p:spPr bwMode="auto">
            <a:xfrm>
              <a:off x="381000" y="5675619"/>
              <a:ext cx="11353799" cy="166334"/>
            </a:xfrm>
            <a:prstGeom prst="rect">
              <a:avLst/>
            </a:prstGeom>
            <a:solidFill>
              <a:schemeClr val="accent1"/>
            </a:solidFill>
            <a:ln w="12700" cap="flat" cmpd="sng" algn="ctr">
              <a:noFill/>
              <a:prstDash val="solid"/>
              <a:round/>
              <a:headEnd type="none" w="med" len="med"/>
              <a:tailEnd type="none" w="med" len="med"/>
            </a:ln>
            <a:effectLst/>
          </p:spPr>
          <p:txBody>
            <a:bodyPr vert="horz" wrap="square" lIns="18288" tIns="0" rIns="0" bIns="0" numCol="1" rtlCol="0" anchor="t" anchorCtr="0" compatLnSpc="1">
              <a:prstTxWarp prst="textNoShape">
                <a:avLst/>
              </a:prstTxWarp>
              <a:spAutoFit/>
            </a:bodyPr>
            <a:lstStyle/>
            <a:p>
              <a:pPr defTabSz="863600" eaLnBrk="0" fontAlgn="base" hangingPunct="0">
                <a:lnSpc>
                  <a:spcPct val="90000"/>
                </a:lnSpc>
                <a:spcBef>
                  <a:spcPct val="30000"/>
                </a:spcBef>
                <a:spcAft>
                  <a:spcPct val="0"/>
                </a:spcAft>
              </a:pPr>
              <a:endParaRPr lang="en-US" sz="1200" b="1" dirty="0">
                <a:solidFill>
                  <a:srgbClr val="1C3A56"/>
                </a:solidFill>
                <a:latin typeface="Arial Narrow" panose="020B0606020202030204" pitchFamily="34" charset="0"/>
                <a:ea typeface="Arial Unicode MS" pitchFamily="34" charset="-128"/>
                <a:cs typeface="Arial" charset="0"/>
              </a:endParaRPr>
            </a:p>
          </p:txBody>
        </p:sp>
        <p:sp>
          <p:nvSpPr>
            <p:cNvPr id="16" name="Content Placeholder 2">
              <a:extLst>
                <a:ext uri="{FF2B5EF4-FFF2-40B4-BE49-F238E27FC236}">
                  <a16:creationId xmlns:a16="http://schemas.microsoft.com/office/drawing/2014/main" id="{48C873D8-CAEF-49D0-833D-A24631C95C4A}"/>
                </a:ext>
              </a:extLst>
            </p:cNvPr>
            <p:cNvSpPr txBox="1">
              <a:spLocks/>
            </p:cNvSpPr>
            <p:nvPr/>
          </p:nvSpPr>
          <p:spPr bwMode="auto">
            <a:xfrm>
              <a:off x="533294" y="5684505"/>
              <a:ext cx="11144736" cy="1974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ct val="90000"/>
                </a:lnSpc>
                <a:spcBef>
                  <a:spcPct val="30000"/>
                </a:spcBef>
                <a:spcAft>
                  <a:spcPct val="0"/>
                </a:spcAft>
                <a:defRPr sz="2400" b="1">
                  <a:solidFill>
                    <a:srgbClr val="2A4364"/>
                  </a:solidFill>
                  <a:latin typeface="+mn-lt"/>
                  <a:ea typeface="+mn-ea"/>
                  <a:cs typeface="+mn-cs"/>
                </a:defRPr>
              </a:lvl1pPr>
              <a:lvl2pPr marL="284163" indent="-282575" algn="l" rtl="0" eaLnBrk="0" fontAlgn="base" hangingPunct="0">
                <a:lnSpc>
                  <a:spcPct val="90000"/>
                </a:lnSpc>
                <a:spcBef>
                  <a:spcPct val="30000"/>
                </a:spcBef>
                <a:spcAft>
                  <a:spcPct val="0"/>
                </a:spcAft>
                <a:buClr>
                  <a:srgbClr val="FFCC00"/>
                </a:buClr>
                <a:buFont typeface="Wingdings" pitchFamily="2" charset="2"/>
                <a:buChar char="§"/>
                <a:defRPr sz="2400">
                  <a:solidFill>
                    <a:srgbClr val="2A4364"/>
                  </a:solidFill>
                  <a:latin typeface="+mn-lt"/>
                </a:defRPr>
              </a:lvl2pPr>
              <a:lvl3pPr marL="685800" indent="-287338" algn="l" rtl="0" eaLnBrk="0" fontAlgn="base" hangingPunct="0">
                <a:lnSpc>
                  <a:spcPct val="90000"/>
                </a:lnSpc>
                <a:spcBef>
                  <a:spcPct val="30000"/>
                </a:spcBef>
                <a:spcAft>
                  <a:spcPct val="0"/>
                </a:spcAft>
                <a:buClr>
                  <a:srgbClr val="FFCC00"/>
                </a:buClr>
                <a:buFont typeface="Arial" charset="0"/>
                <a:buChar char="–"/>
                <a:defRPr sz="2000">
                  <a:solidFill>
                    <a:srgbClr val="2A4364"/>
                  </a:solidFill>
                  <a:latin typeface="+mn-lt"/>
                </a:defRPr>
              </a:lvl3pPr>
              <a:lvl4pPr marL="1085850" indent="-285750" algn="l" rtl="0" eaLnBrk="0" fontAlgn="base" hangingPunct="0">
                <a:lnSpc>
                  <a:spcPct val="90000"/>
                </a:lnSpc>
                <a:spcBef>
                  <a:spcPct val="30000"/>
                </a:spcBef>
                <a:spcAft>
                  <a:spcPct val="0"/>
                </a:spcAft>
                <a:buClr>
                  <a:srgbClr val="FFCC00"/>
                </a:buClr>
                <a:buChar char="•"/>
                <a:defRPr>
                  <a:solidFill>
                    <a:srgbClr val="2A4364"/>
                  </a:solidFill>
                  <a:latin typeface="+mn-lt"/>
                </a:defRPr>
              </a:lvl4pPr>
              <a:lvl5pPr marL="1485900" indent="-285750" algn="l" rtl="0" eaLnBrk="0" fontAlgn="base" hangingPunct="0">
                <a:lnSpc>
                  <a:spcPct val="90000"/>
                </a:lnSpc>
                <a:spcBef>
                  <a:spcPct val="30000"/>
                </a:spcBef>
                <a:spcAft>
                  <a:spcPct val="0"/>
                </a:spcAft>
                <a:buClr>
                  <a:srgbClr val="FFCC00"/>
                </a:buClr>
                <a:buFont typeface="Arial" charset="0"/>
                <a:buChar char="–"/>
                <a:defRPr sz="1600">
                  <a:solidFill>
                    <a:srgbClr val="2A4364"/>
                  </a:solidFill>
                  <a:latin typeface="+mn-lt"/>
                </a:defRPr>
              </a:lvl5pPr>
              <a:lvl6pPr marL="19431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6pPr>
              <a:lvl7pPr marL="24003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7pPr>
              <a:lvl8pPr marL="28575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8pPr>
              <a:lvl9pPr marL="33147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9pPr>
            </a:lstStyle>
            <a:p>
              <a:pPr marL="0" indent="0" defTabSz="914014">
                <a:lnSpc>
                  <a:spcPct val="100000"/>
                </a:lnSpc>
                <a:spcBef>
                  <a:spcPts val="0"/>
                </a:spcBef>
              </a:pPr>
              <a:r>
                <a:rPr lang="fr-FR" dirty="0">
                  <a:solidFill>
                    <a:srgbClr val="FFFFFF"/>
                  </a:solidFill>
                  <a:latin typeface="Arial Narrow" panose="020B0606020202030204" pitchFamily="34" charset="0"/>
                </a:rPr>
                <a:t>Objectif de l’étude : Comparer le taux d’AVC/ES et d’hémorragie majeure chez un grand nombre de patients atteints de FANV recevant des AOD                 ou la warfarine</a:t>
              </a:r>
            </a:p>
          </p:txBody>
        </p:sp>
      </p:grpSp>
      <p:sp>
        <p:nvSpPr>
          <p:cNvPr id="17" name="TextBox 16">
            <a:extLst>
              <a:ext uri="{FF2B5EF4-FFF2-40B4-BE49-F238E27FC236}">
                <a16:creationId xmlns:a16="http://schemas.microsoft.com/office/drawing/2014/main" id="{D911E8D8-83E0-431D-8709-34A79B1DF5CD}"/>
              </a:ext>
            </a:extLst>
          </p:cNvPr>
          <p:cNvSpPr txBox="1"/>
          <p:nvPr/>
        </p:nvSpPr>
        <p:spPr>
          <a:xfrm>
            <a:off x="419298" y="3181940"/>
            <a:ext cx="7627422" cy="461665"/>
          </a:xfrm>
          <a:prstGeom prst="rect">
            <a:avLst/>
          </a:prstGeom>
          <a:noFill/>
        </p:spPr>
        <p:txBody>
          <a:bodyPr wrap="square" rtlCol="0">
            <a:spAutoFit/>
          </a:bodyPr>
          <a:lstStyle/>
          <a:p>
            <a:pPr marL="225425" indent="-225425" defTabSz="914014">
              <a:buClr>
                <a:srgbClr val="00B0F0"/>
              </a:buClr>
              <a:buFont typeface="Wingdings" panose="05000000000000000000" pitchFamily="2" charset="2"/>
              <a:buChar char="§"/>
            </a:pPr>
            <a:r>
              <a:rPr lang="fr-CA" sz="2400" b="1" dirty="0">
                <a:latin typeface="Arial Narrow" panose="020B0606020202030204" pitchFamily="34" charset="0"/>
              </a:rPr>
              <a:t>Étude de cohorte observationnelle rétrospective</a:t>
            </a:r>
          </a:p>
        </p:txBody>
      </p:sp>
      <p:sp>
        <p:nvSpPr>
          <p:cNvPr id="18" name="TextBox 17">
            <a:extLst>
              <a:ext uri="{FF2B5EF4-FFF2-40B4-BE49-F238E27FC236}">
                <a16:creationId xmlns:a16="http://schemas.microsoft.com/office/drawing/2014/main" id="{B4F06224-8190-4A41-B756-C878FB81FC53}"/>
              </a:ext>
            </a:extLst>
          </p:cNvPr>
          <p:cNvSpPr txBox="1"/>
          <p:nvPr/>
        </p:nvSpPr>
        <p:spPr>
          <a:xfrm>
            <a:off x="419298" y="3763394"/>
            <a:ext cx="8760396" cy="2246769"/>
          </a:xfrm>
          <a:prstGeom prst="rect">
            <a:avLst/>
          </a:prstGeom>
          <a:noFill/>
        </p:spPr>
        <p:txBody>
          <a:bodyPr wrap="square" rtlCol="0">
            <a:spAutoFit/>
          </a:bodyPr>
          <a:lstStyle/>
          <a:p>
            <a:pPr marL="225425" indent="-225425" defTabSz="914014">
              <a:buClr>
                <a:srgbClr val="00B0F0"/>
              </a:buClr>
              <a:buFont typeface="Wingdings" panose="05000000000000000000" pitchFamily="2" charset="2"/>
              <a:buChar char="§"/>
            </a:pPr>
            <a:r>
              <a:rPr lang="fr-CA" sz="2200" b="1" dirty="0">
                <a:latin typeface="Arial Narrow" panose="020B0606020202030204" pitchFamily="34" charset="0"/>
              </a:rPr>
              <a:t>Un total de 321 182 patients atteints de FANV ont été inclus dans l’étude :</a:t>
            </a:r>
          </a:p>
          <a:p>
            <a:pPr defTabSz="914014">
              <a:buClr>
                <a:srgbClr val="00B0F0"/>
              </a:buClr>
            </a:pPr>
            <a:endParaRPr lang="fr-CA" sz="2200" b="1" dirty="0">
              <a:latin typeface="Arial Narrow" panose="020B0606020202030204" pitchFamily="34" charset="0"/>
            </a:endParaRPr>
          </a:p>
          <a:p>
            <a:pPr marL="1019556" lvl="2" indent="-342900" defTabSz="914014">
              <a:buClr>
                <a:schemeClr val="accent5"/>
              </a:buClr>
              <a:buFont typeface="Wingdings" panose="05000000000000000000" pitchFamily="2" charset="2"/>
              <a:buChar char="§"/>
            </a:pPr>
            <a:r>
              <a:rPr lang="fr-CA" sz="2400" dirty="0" err="1">
                <a:latin typeface="Arial Narrow" panose="020B0606020202030204" pitchFamily="34" charset="0"/>
              </a:rPr>
              <a:t>Apixaban</a:t>
            </a:r>
            <a:r>
              <a:rPr lang="fr-CA" sz="2400" dirty="0">
                <a:latin typeface="Arial Narrow" panose="020B0606020202030204" pitchFamily="34" charset="0"/>
              </a:rPr>
              <a:t> (n = 63 484)</a:t>
            </a:r>
          </a:p>
          <a:p>
            <a:pPr marL="1019556" lvl="3" indent="-342900" defTabSz="914014">
              <a:buClr>
                <a:schemeClr val="accent5"/>
              </a:buClr>
              <a:buFont typeface="Wingdings" panose="05000000000000000000" pitchFamily="2" charset="2"/>
              <a:buChar char="§"/>
            </a:pPr>
            <a:r>
              <a:rPr lang="fr-CA" sz="2400" dirty="0">
                <a:latin typeface="Arial Narrow" panose="020B0606020202030204" pitchFamily="34" charset="0"/>
              </a:rPr>
              <a:t>Dabigatran (n = 27 571)</a:t>
            </a:r>
          </a:p>
          <a:p>
            <a:pPr marL="1019556" lvl="3" indent="-342900" defTabSz="914014">
              <a:buClr>
                <a:schemeClr val="accent5"/>
              </a:buClr>
              <a:buFont typeface="Wingdings" panose="05000000000000000000" pitchFamily="2" charset="2"/>
              <a:buChar char="§"/>
            </a:pPr>
            <a:r>
              <a:rPr lang="fr-CA" sz="2400" dirty="0" err="1">
                <a:latin typeface="Arial Narrow" panose="020B0606020202030204" pitchFamily="34" charset="0"/>
              </a:rPr>
              <a:t>Rivaroxaban</a:t>
            </a:r>
            <a:r>
              <a:rPr lang="fr-CA" sz="2400" dirty="0">
                <a:latin typeface="Arial Narrow" panose="020B0606020202030204" pitchFamily="34" charset="0"/>
              </a:rPr>
              <a:t> (n = 103 477)</a:t>
            </a:r>
          </a:p>
          <a:p>
            <a:pPr marL="1019556" lvl="3" indent="-342900" defTabSz="914014">
              <a:buClr>
                <a:schemeClr val="accent5"/>
              </a:buClr>
              <a:buFont typeface="Wingdings" panose="05000000000000000000" pitchFamily="2" charset="2"/>
              <a:buChar char="§"/>
            </a:pPr>
            <a:r>
              <a:rPr lang="fr-CA" sz="2400" dirty="0">
                <a:latin typeface="Arial Narrow" panose="020B0606020202030204" pitchFamily="34" charset="0"/>
              </a:rPr>
              <a:t>Warfarine (n = 126 650)</a:t>
            </a:r>
          </a:p>
        </p:txBody>
      </p:sp>
    </p:spTree>
    <p:extLst>
      <p:ext uri="{BB962C8B-B14F-4D97-AF65-F5344CB8AC3E}">
        <p14:creationId xmlns:p14="http://schemas.microsoft.com/office/powerpoint/2010/main" val="3286348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lvl="0">
              <a:defRPr/>
            </a:pPr>
            <a:r>
              <a:rPr lang="fr-CA" sz="3600" b="1" dirty="0">
                <a:solidFill>
                  <a:srgbClr val="1B1A5A"/>
                </a:solidFill>
                <a:latin typeface="Arial Narrow" panose="020B0606020202030204" pitchFamily="34" charset="0"/>
                <a:cs typeface="Aharoni" panose="02010803020104030203" pitchFamily="2" charset="-79"/>
              </a:rPr>
              <a:t>Divulgation de soutien commercial</a:t>
            </a:r>
          </a:p>
        </p:txBody>
      </p:sp>
      <p:pic>
        <p:nvPicPr>
          <p:cNvPr id="10" name="4E92DA43-5712-40E9-AFDC-2C1062C78C6F" descr="7646DFF2-B812-4635-AA57-5171E34E5A45@chrc">
            <a:extLst>
              <a:ext uri="{FF2B5EF4-FFF2-40B4-BE49-F238E27FC236}">
                <a16:creationId xmlns:a16="http://schemas.microsoft.com/office/drawing/2014/main" id="{8256D66B-F9BB-4FDA-BF72-7AE04BFB28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54913"/>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a:extLst>
              <a:ext uri="{FF2B5EF4-FFF2-40B4-BE49-F238E27FC236}">
                <a16:creationId xmlns:a16="http://schemas.microsoft.com/office/drawing/2014/main" id="{712727A1-5857-44D5-AE49-D2675786637F}"/>
              </a:ext>
            </a:extLst>
          </p:cNvPr>
          <p:cNvSpPr txBox="1">
            <a:spLocks/>
          </p:cNvSpPr>
          <p:nvPr/>
        </p:nvSpPr>
        <p:spPr>
          <a:xfrm>
            <a:off x="271009" y="1278357"/>
            <a:ext cx="8720592" cy="4909751"/>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defRPr/>
            </a:pPr>
            <a:r>
              <a:rPr lang="fr-BE" b="1" kern="0" dirty="0">
                <a:solidFill>
                  <a:schemeClr val="tx1">
                    <a:lumMod val="75000"/>
                    <a:lumOff val="25000"/>
                  </a:schemeClr>
                </a:solidFill>
                <a:latin typeface="Arial Narrow" panose="020B0606020202030204" pitchFamily="34" charset="0"/>
                <a:sym typeface="Arial Narrow Bold" charset="0"/>
              </a:rPr>
              <a:t>Ce programme a reçu le soutien financier de BMS et Pfizer Alliance Canada sous la forme d’une subvention à l’éducation.</a:t>
            </a:r>
            <a:endParaRPr lang="fr-BE" b="1" kern="0" dirty="0">
              <a:solidFill>
                <a:schemeClr val="tx1">
                  <a:lumMod val="75000"/>
                  <a:lumOff val="25000"/>
                </a:schemeClr>
              </a:solidFill>
              <a:latin typeface="Arial Narrow" panose="020B0606020202030204" pitchFamily="34" charset="0"/>
            </a:endParaRPr>
          </a:p>
          <a:p>
            <a:pPr algn="l">
              <a:spcBef>
                <a:spcPts val="200"/>
              </a:spcBef>
              <a:defRPr/>
            </a:pPr>
            <a:endParaRPr lang="fr-BE" b="1" kern="0" dirty="0">
              <a:solidFill>
                <a:schemeClr val="tx1">
                  <a:lumMod val="75000"/>
                  <a:lumOff val="25000"/>
                </a:schemeClr>
              </a:solidFill>
              <a:latin typeface="Arial Narrow" panose="020B0606020202030204" pitchFamily="34" charset="0"/>
              <a:ea typeface="ヒラギノ角ゴ ProN W6" charset="-128"/>
              <a:sym typeface="Arial Narrow Bold" charset="0"/>
            </a:endParaRPr>
          </a:p>
          <a:p>
            <a:pPr algn="l">
              <a:spcBef>
                <a:spcPts val="200"/>
              </a:spcBef>
              <a:defRPr/>
            </a:pPr>
            <a:r>
              <a:rPr lang="fr-BE" b="1" dirty="0">
                <a:solidFill>
                  <a:schemeClr val="tx1">
                    <a:lumMod val="75000"/>
                    <a:lumOff val="25000"/>
                  </a:schemeClr>
                </a:solidFill>
                <a:latin typeface="Arial Narrow" panose="020B0606020202030204" pitchFamily="34" charset="0"/>
              </a:rPr>
              <a:t>Ce programme a reçu un soutien non financier de </a:t>
            </a:r>
            <a:r>
              <a:rPr lang="fr-BE" b="1" kern="0" dirty="0">
                <a:solidFill>
                  <a:schemeClr val="tx1">
                    <a:lumMod val="75000"/>
                    <a:lumOff val="25000"/>
                  </a:schemeClr>
                </a:solidFill>
                <a:latin typeface="Arial Narrow" panose="020B0606020202030204" pitchFamily="34" charset="0"/>
                <a:sym typeface="Arial Narrow Bold" charset="0"/>
              </a:rPr>
              <a:t>BMS et Pfizer Alliance Canada sous la forme d’un soutien logistique</a:t>
            </a:r>
            <a:r>
              <a:rPr lang="fr-BE" b="1" dirty="0">
                <a:solidFill>
                  <a:schemeClr val="tx1">
                    <a:lumMod val="75000"/>
                    <a:lumOff val="25000"/>
                  </a:schemeClr>
                </a:solidFill>
                <a:latin typeface="Arial Narrow" panose="020B0606020202030204" pitchFamily="34" charset="0"/>
              </a:rPr>
              <a:t>. </a:t>
            </a:r>
            <a:endParaRPr lang="fr-BE" dirty="0">
              <a:solidFill>
                <a:schemeClr val="tx1">
                  <a:lumMod val="75000"/>
                  <a:lumOff val="25000"/>
                </a:schemeClr>
              </a:solidFill>
              <a:latin typeface="Arial Narrow" panose="020B0606020202030204" pitchFamily="34" charset="0"/>
            </a:endParaRPr>
          </a:p>
          <a:p>
            <a:pPr algn="l">
              <a:spcBef>
                <a:spcPct val="0"/>
              </a:spcBef>
              <a:defRPr/>
            </a:pPr>
            <a:endParaRPr lang="fr-BE" b="1" kern="0" dirty="0">
              <a:solidFill>
                <a:prstClr val="black"/>
              </a:solidFill>
              <a:latin typeface="Arial Narrow" panose="020B0606020202030204" pitchFamily="34" charset="0"/>
              <a:ea typeface="ヒラギノ角ゴ ProN W6" charset="-128"/>
              <a:sym typeface="Arial Narrow Bold" charset="0"/>
            </a:endParaRPr>
          </a:p>
          <a:p>
            <a:pPr lvl="0" algn="l">
              <a:spcBef>
                <a:spcPts val="400"/>
              </a:spcBef>
              <a:defRPr/>
            </a:pPr>
            <a:r>
              <a:rPr lang="fr-CA" b="1" u="sng" kern="0" dirty="0">
                <a:solidFill>
                  <a:srgbClr val="002060"/>
                </a:solidFill>
                <a:latin typeface="Arial Narrow" panose="020B0606020202030204" pitchFamily="34" charset="0"/>
                <a:sym typeface="Arial Narrow Bold" charset="0"/>
              </a:rPr>
              <a:t>Conflit(s) d’intérêt potentiel(s) :</a:t>
            </a:r>
            <a:endParaRPr lang="fr-CA" b="1" kern="0" dirty="0">
              <a:solidFill>
                <a:srgbClr val="002060"/>
              </a:solidFill>
              <a:latin typeface="Arial Narrow" panose="020B0606020202030204" pitchFamily="34" charset="0"/>
            </a:endParaRPr>
          </a:p>
          <a:p>
            <a:pPr lvl="0" algn="l">
              <a:spcBef>
                <a:spcPts val="200"/>
              </a:spcBef>
              <a:defRPr/>
            </a:pPr>
            <a:endParaRPr lang="fr-CA" b="1" u="sng" kern="0" dirty="0">
              <a:solidFill>
                <a:prstClr val="black"/>
              </a:solidFill>
              <a:latin typeface="Arial Narrow" panose="020B0606020202030204" pitchFamily="34" charset="0"/>
              <a:ea typeface="ヒラギノ角ゴ ProN W6" charset="-128"/>
              <a:sym typeface="Arial Narrow Bold" charset="0"/>
            </a:endParaRPr>
          </a:p>
          <a:p>
            <a:pPr lvl="0" algn="l">
              <a:spcBef>
                <a:spcPts val="400"/>
              </a:spcBef>
              <a:defRPr/>
            </a:pPr>
            <a:r>
              <a:rPr lang="fr-CA" b="1" kern="0" dirty="0">
                <a:solidFill>
                  <a:srgbClr val="002060"/>
                </a:solidFill>
                <a:latin typeface="Arial Narrow" panose="020B0606020202030204" pitchFamily="34" charset="0"/>
                <a:sym typeface="Arial Narrow Bold" charset="0"/>
              </a:rPr>
              <a:t>[Nom du </a:t>
            </a:r>
            <a:r>
              <a:rPr lang="fr-CA" b="1" kern="0" dirty="0" err="1">
                <a:solidFill>
                  <a:srgbClr val="002060"/>
                </a:solidFill>
                <a:latin typeface="Arial Narrow" panose="020B0606020202030204" pitchFamily="34" charset="0"/>
                <a:sym typeface="Arial Narrow Bold" charset="0"/>
              </a:rPr>
              <a:t>confériencier</a:t>
            </a:r>
            <a:r>
              <a:rPr lang="fr-CA" b="1" kern="0" dirty="0">
                <a:solidFill>
                  <a:srgbClr val="002060"/>
                </a:solidFill>
                <a:latin typeface="Arial Narrow" panose="020B0606020202030204" pitchFamily="34" charset="0"/>
                <a:sym typeface="Arial Narrow Bold" charset="0"/>
              </a:rPr>
              <a:t>]</a:t>
            </a:r>
            <a:r>
              <a:rPr lang="fr-CA" b="1" i="1" kern="0" dirty="0">
                <a:solidFill>
                  <a:srgbClr val="002060"/>
                </a:solidFill>
                <a:latin typeface="Arial Narrow" panose="020B0606020202030204" pitchFamily="34" charset="0"/>
                <a:sym typeface="Arial Narrow Bold" charset="0"/>
              </a:rPr>
              <a:t> </a:t>
            </a:r>
            <a:r>
              <a:rPr lang="fr-CA" b="1" kern="0" dirty="0">
                <a:solidFill>
                  <a:prstClr val="black"/>
                </a:solidFill>
                <a:latin typeface="Arial Narrow" panose="020B0606020202030204" pitchFamily="34" charset="0"/>
                <a:sym typeface="Arial Narrow Bold" charset="0"/>
              </a:rPr>
              <a:t>a reçu des honoraires [paiement/financement, etc.] de [organisation soutenant ce programme ET/OU organisation dont le ou les produits font l’objet d’une discussion dans ce programme].</a:t>
            </a:r>
          </a:p>
          <a:p>
            <a:pPr marL="0" lvl="1" algn="l">
              <a:spcBef>
                <a:spcPts val="400"/>
              </a:spcBef>
              <a:buClr>
                <a:srgbClr val="595959"/>
              </a:buClr>
              <a:defRPr/>
            </a:pPr>
            <a:endParaRPr lang="fr-CA" sz="2400" u="sng" kern="0" dirty="0">
              <a:solidFill>
                <a:srgbClr val="595959"/>
              </a:solidFill>
              <a:latin typeface="Arial Narrow" panose="020B0606020202030204" pitchFamily="34" charset="0"/>
              <a:ea typeface="MS PGothic" pitchFamily="34" charset="-128"/>
              <a:sym typeface="Arial Narrow Bold Italic" charset="0"/>
            </a:endParaRPr>
          </a:p>
          <a:p>
            <a:pPr marL="0" lvl="1" algn="l">
              <a:spcBef>
                <a:spcPts val="400"/>
              </a:spcBef>
              <a:buClr>
                <a:srgbClr val="595959"/>
              </a:buClr>
              <a:defRPr/>
            </a:pPr>
            <a:r>
              <a:rPr lang="fr-CA" sz="2400" b="1" kern="0" dirty="0">
                <a:solidFill>
                  <a:prstClr val="black"/>
                </a:solidFill>
                <a:latin typeface="Arial Narrow" panose="020B0606020202030204" pitchFamily="34" charset="0"/>
                <a:sym typeface="Arial Narrow Bold Italic" charset="0"/>
              </a:rPr>
              <a:t>BMS et Pfizer Alliance Canada ont développé un produit (</a:t>
            </a:r>
            <a:r>
              <a:rPr lang="fr-CA" sz="2400" b="1" kern="0" dirty="0" err="1">
                <a:solidFill>
                  <a:prstClr val="black"/>
                </a:solidFill>
                <a:latin typeface="Arial Narrow" panose="020B0606020202030204" pitchFamily="34" charset="0"/>
                <a:sym typeface="Arial Narrow Bold Italic" charset="0"/>
              </a:rPr>
              <a:t>apixaban</a:t>
            </a:r>
            <a:r>
              <a:rPr lang="fr-CA" sz="2400" b="1" kern="0" dirty="0">
                <a:solidFill>
                  <a:prstClr val="black"/>
                </a:solidFill>
                <a:latin typeface="Arial Narrow" panose="020B0606020202030204" pitchFamily="34" charset="0"/>
                <a:sym typeface="Arial Narrow Bold Italic" charset="0"/>
              </a:rPr>
              <a:t>) qui sera discuté dans ce programme; elles détiennent une licence pour ce produit et tire des bénéfices de sa vente</a:t>
            </a:r>
            <a:endParaRPr lang="fr-CA" sz="2400" b="1" u="sng" kern="0" dirty="0">
              <a:solidFill>
                <a:srgbClr val="1B1A5A"/>
              </a:solidFill>
              <a:latin typeface="Arial Narrow" panose="020B0606020202030204" pitchFamily="34" charset="0"/>
              <a:ea typeface="MS PGothic" pitchFamily="34" charset="-128"/>
              <a:sym typeface="Arial Narrow Bold Italic" charset="0"/>
            </a:endParaRPr>
          </a:p>
        </p:txBody>
      </p:sp>
    </p:spTree>
    <p:extLst>
      <p:ext uri="{BB962C8B-B14F-4D97-AF65-F5344CB8AC3E}">
        <p14:creationId xmlns:p14="http://schemas.microsoft.com/office/powerpoint/2010/main" val="998752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3694"/>
            <a:ext cx="7184441" cy="1200329"/>
          </a:xfrm>
          <a:prstGeom prst="rect">
            <a:avLst/>
          </a:prstGeom>
          <a:noFill/>
        </p:spPr>
        <p:txBody>
          <a:bodyPr wrap="square">
            <a:spAutoFit/>
          </a:bodyPr>
          <a:lstStyle/>
          <a:p>
            <a:pPr lvl="0">
              <a:defRPr/>
            </a:pPr>
            <a:r>
              <a:rPr lang="fr-FR" sz="2400" b="1" dirty="0">
                <a:solidFill>
                  <a:srgbClr val="183059"/>
                </a:solidFill>
                <a:latin typeface="Arial Narrow" panose="020B0606020202030204" pitchFamily="34" charset="0"/>
                <a:cs typeface="Aharoni" panose="02010803020104030203" pitchFamily="2" charset="-79"/>
              </a:rPr>
              <a:t>Analyse principale : Taux d’incidence et RRI des AVC/ES et des hémorragies majeures dans les cohortes </a:t>
            </a:r>
            <a:r>
              <a:rPr lang="fr-FR" sz="2400" b="1" dirty="0" err="1">
                <a:solidFill>
                  <a:srgbClr val="183059"/>
                </a:solidFill>
                <a:latin typeface="Arial Narrow" panose="020B0606020202030204" pitchFamily="34" charset="0"/>
                <a:cs typeface="Aharoni" panose="02010803020104030203" pitchFamily="2" charset="-79"/>
              </a:rPr>
              <a:t>apixaban</a:t>
            </a:r>
            <a:r>
              <a:rPr lang="fr-FR" sz="2400" b="1" dirty="0">
                <a:solidFill>
                  <a:srgbClr val="183059"/>
                </a:solidFill>
                <a:latin typeface="Arial Narrow" panose="020B0606020202030204" pitchFamily="34" charset="0"/>
                <a:cs typeface="Aharoni" panose="02010803020104030203" pitchFamily="2" charset="-79"/>
              </a:rPr>
              <a:t>-warfarine appariées en fonction du score de propension</a:t>
            </a:r>
            <a:endParaRPr lang="en-CA"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nl-NL" sz="1000" dirty="0">
                <a:solidFill>
                  <a:prstClr val="white"/>
                </a:solidFill>
                <a:latin typeface="Arial Narrow" panose="020B0606020202030204" pitchFamily="34" charset="0"/>
              </a:rPr>
              <a:t>Lip et al. Stroke. 2018;49:00-00. doi: 10.1161/STROKEAHA.118.020232.</a:t>
            </a:r>
          </a:p>
        </p:txBody>
      </p:sp>
      <p:pic>
        <p:nvPicPr>
          <p:cNvPr id="10" name="4E92DA43-5712-40E9-AFDC-2C1062C78C6F" descr="7646DFF2-B812-4635-AA57-5171E34E5A45@chrc">
            <a:extLst>
              <a:ext uri="{FF2B5EF4-FFF2-40B4-BE49-F238E27FC236}">
                <a16:creationId xmlns:a16="http://schemas.microsoft.com/office/drawing/2014/main" id="{B0BAFCC7-055E-468D-B839-EFE3D76795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5">
            <a:extLst>
              <a:ext uri="{FF2B5EF4-FFF2-40B4-BE49-F238E27FC236}">
                <a16:creationId xmlns:a16="http://schemas.microsoft.com/office/drawing/2014/main" id="{EF71D098-108F-475F-B8B3-98D1A8E37A29}"/>
              </a:ext>
            </a:extLst>
          </p:cNvPr>
          <p:cNvGrpSpPr/>
          <p:nvPr/>
        </p:nvGrpSpPr>
        <p:grpSpPr>
          <a:xfrm>
            <a:off x="7044" y="5280036"/>
            <a:ext cx="9144000" cy="558622"/>
            <a:chOff x="381000" y="5675619"/>
            <a:chExt cx="11353799" cy="166334"/>
          </a:xfrm>
        </p:grpSpPr>
        <p:sp>
          <p:nvSpPr>
            <p:cNvPr id="27" name="Rectangle 26">
              <a:extLst>
                <a:ext uri="{FF2B5EF4-FFF2-40B4-BE49-F238E27FC236}">
                  <a16:creationId xmlns:a16="http://schemas.microsoft.com/office/drawing/2014/main" id="{38CD753A-1892-443F-9303-907EAF7B3DF3}"/>
                </a:ext>
              </a:extLst>
            </p:cNvPr>
            <p:cNvSpPr/>
            <p:nvPr/>
          </p:nvSpPr>
          <p:spPr bwMode="auto">
            <a:xfrm>
              <a:off x="381000" y="5675619"/>
              <a:ext cx="11353799" cy="166334"/>
            </a:xfrm>
            <a:prstGeom prst="rect">
              <a:avLst/>
            </a:prstGeom>
            <a:solidFill>
              <a:schemeClr val="accent1"/>
            </a:solidFill>
            <a:ln w="12700" cap="flat" cmpd="sng" algn="ctr">
              <a:noFill/>
              <a:prstDash val="solid"/>
              <a:round/>
              <a:headEnd type="none" w="med" len="med"/>
              <a:tailEnd type="none" w="med" len="med"/>
            </a:ln>
            <a:effectLst/>
          </p:spPr>
          <p:txBody>
            <a:bodyPr vert="horz" wrap="square" lIns="18288" tIns="0" rIns="0" bIns="0" numCol="1" rtlCol="0" anchor="t" anchorCtr="0" compatLnSpc="1">
              <a:prstTxWarp prst="textNoShape">
                <a:avLst/>
              </a:prstTxWarp>
              <a:spAutoFit/>
            </a:bodyPr>
            <a:lstStyle/>
            <a:p>
              <a:pPr defTabSz="863600" eaLnBrk="0" fontAlgn="base" hangingPunct="0">
                <a:lnSpc>
                  <a:spcPct val="90000"/>
                </a:lnSpc>
                <a:spcBef>
                  <a:spcPct val="30000"/>
                </a:spcBef>
                <a:spcAft>
                  <a:spcPct val="0"/>
                </a:spcAft>
              </a:pPr>
              <a:endParaRPr lang="en-US" sz="1200" b="1" dirty="0">
                <a:solidFill>
                  <a:srgbClr val="1C3A56"/>
                </a:solidFill>
                <a:latin typeface="Arial Narrow" panose="020B0606020202030204" pitchFamily="34" charset="0"/>
                <a:ea typeface="Arial Unicode MS" pitchFamily="34" charset="-128"/>
                <a:cs typeface="Arial" charset="0"/>
              </a:endParaRPr>
            </a:p>
          </p:txBody>
        </p:sp>
        <p:sp>
          <p:nvSpPr>
            <p:cNvPr id="28" name="Content Placeholder 2">
              <a:extLst>
                <a:ext uri="{FF2B5EF4-FFF2-40B4-BE49-F238E27FC236}">
                  <a16:creationId xmlns:a16="http://schemas.microsoft.com/office/drawing/2014/main" id="{9F620A8B-52CC-447D-998F-E70C22736725}"/>
                </a:ext>
              </a:extLst>
            </p:cNvPr>
            <p:cNvSpPr txBox="1">
              <a:spLocks/>
            </p:cNvSpPr>
            <p:nvPr/>
          </p:nvSpPr>
          <p:spPr bwMode="auto">
            <a:xfrm>
              <a:off x="406154" y="5686720"/>
              <a:ext cx="11320269" cy="1551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ct val="90000"/>
                </a:lnSpc>
                <a:spcBef>
                  <a:spcPct val="30000"/>
                </a:spcBef>
                <a:spcAft>
                  <a:spcPct val="0"/>
                </a:spcAft>
                <a:defRPr sz="2400" b="1">
                  <a:solidFill>
                    <a:srgbClr val="2A4364"/>
                  </a:solidFill>
                  <a:latin typeface="+mn-lt"/>
                  <a:ea typeface="+mn-ea"/>
                  <a:cs typeface="+mn-cs"/>
                </a:defRPr>
              </a:lvl1pPr>
              <a:lvl2pPr marL="284163" indent="-282575" algn="l" rtl="0" eaLnBrk="0" fontAlgn="base" hangingPunct="0">
                <a:lnSpc>
                  <a:spcPct val="90000"/>
                </a:lnSpc>
                <a:spcBef>
                  <a:spcPct val="30000"/>
                </a:spcBef>
                <a:spcAft>
                  <a:spcPct val="0"/>
                </a:spcAft>
                <a:buClr>
                  <a:srgbClr val="FFCC00"/>
                </a:buClr>
                <a:buFont typeface="Wingdings" pitchFamily="2" charset="2"/>
                <a:buChar char="§"/>
                <a:defRPr sz="2400">
                  <a:solidFill>
                    <a:srgbClr val="2A4364"/>
                  </a:solidFill>
                  <a:latin typeface="+mn-lt"/>
                </a:defRPr>
              </a:lvl2pPr>
              <a:lvl3pPr marL="685800" indent="-287338" algn="l" rtl="0" eaLnBrk="0" fontAlgn="base" hangingPunct="0">
                <a:lnSpc>
                  <a:spcPct val="90000"/>
                </a:lnSpc>
                <a:spcBef>
                  <a:spcPct val="30000"/>
                </a:spcBef>
                <a:spcAft>
                  <a:spcPct val="0"/>
                </a:spcAft>
                <a:buClr>
                  <a:srgbClr val="FFCC00"/>
                </a:buClr>
                <a:buFont typeface="Arial" charset="0"/>
                <a:buChar char="–"/>
                <a:defRPr sz="2000">
                  <a:solidFill>
                    <a:srgbClr val="2A4364"/>
                  </a:solidFill>
                  <a:latin typeface="+mn-lt"/>
                </a:defRPr>
              </a:lvl3pPr>
              <a:lvl4pPr marL="1085850" indent="-285750" algn="l" rtl="0" eaLnBrk="0" fontAlgn="base" hangingPunct="0">
                <a:lnSpc>
                  <a:spcPct val="90000"/>
                </a:lnSpc>
                <a:spcBef>
                  <a:spcPct val="30000"/>
                </a:spcBef>
                <a:spcAft>
                  <a:spcPct val="0"/>
                </a:spcAft>
                <a:buClr>
                  <a:srgbClr val="FFCC00"/>
                </a:buClr>
                <a:buChar char="•"/>
                <a:defRPr>
                  <a:solidFill>
                    <a:srgbClr val="2A4364"/>
                  </a:solidFill>
                  <a:latin typeface="+mn-lt"/>
                </a:defRPr>
              </a:lvl4pPr>
              <a:lvl5pPr marL="1485900" indent="-285750" algn="l" rtl="0" eaLnBrk="0" fontAlgn="base" hangingPunct="0">
                <a:lnSpc>
                  <a:spcPct val="90000"/>
                </a:lnSpc>
                <a:spcBef>
                  <a:spcPct val="30000"/>
                </a:spcBef>
                <a:spcAft>
                  <a:spcPct val="0"/>
                </a:spcAft>
                <a:buClr>
                  <a:srgbClr val="FFCC00"/>
                </a:buClr>
                <a:buFont typeface="Arial" charset="0"/>
                <a:buChar char="–"/>
                <a:defRPr sz="1600">
                  <a:solidFill>
                    <a:srgbClr val="2A4364"/>
                  </a:solidFill>
                  <a:latin typeface="+mn-lt"/>
                </a:defRPr>
              </a:lvl5pPr>
              <a:lvl6pPr marL="19431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6pPr>
              <a:lvl7pPr marL="24003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7pPr>
              <a:lvl8pPr marL="28575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8pPr>
              <a:lvl9pPr marL="33147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9pPr>
            </a:lstStyle>
            <a:p>
              <a:pPr marL="0" indent="0" algn="ctr" defTabSz="914014">
                <a:lnSpc>
                  <a:spcPct val="100000"/>
                </a:lnSpc>
                <a:spcBef>
                  <a:spcPts val="0"/>
                </a:spcBef>
              </a:pPr>
              <a:r>
                <a:rPr lang="fr-CA" sz="1200" dirty="0">
                  <a:solidFill>
                    <a:srgbClr val="FFFFFF"/>
                  </a:solidFill>
                  <a:latin typeface="Arial Narrow" panose="020B0606020202030204" pitchFamily="34" charset="0"/>
                </a:rPr>
                <a:t>Limites : Aucun essai clinique comparatif direct adéquat et bien contrôlé n’a comparé l’efficacité et l’innocuité de divers NACO.</a:t>
              </a:r>
            </a:p>
            <a:p>
              <a:pPr marL="0" indent="0" algn="ctr" defTabSz="914014">
                <a:lnSpc>
                  <a:spcPct val="100000"/>
                </a:lnSpc>
                <a:spcBef>
                  <a:spcPts val="0"/>
                </a:spcBef>
              </a:pPr>
              <a:r>
                <a:rPr lang="fr-CA" sz="1200" dirty="0">
                  <a:solidFill>
                    <a:srgbClr val="FFFFFF"/>
                  </a:solidFill>
                  <a:latin typeface="Arial Narrow" panose="020B0606020202030204" pitchFamily="34" charset="0"/>
                </a:rPr>
                <a:t>Chaque cohorte était appariée séparément. Par conséquent, il n’est pas approprié de faire des comparaisons entre les cohortes.</a:t>
              </a:r>
            </a:p>
          </p:txBody>
        </p:sp>
      </p:grpSp>
      <p:sp>
        <p:nvSpPr>
          <p:cNvPr id="29" name="TextBox 1">
            <a:extLst>
              <a:ext uri="{FF2B5EF4-FFF2-40B4-BE49-F238E27FC236}">
                <a16:creationId xmlns:a16="http://schemas.microsoft.com/office/drawing/2014/main" id="{AE05C713-BFF2-4038-A3E5-C163ACE476DB}"/>
              </a:ext>
            </a:extLst>
          </p:cNvPr>
          <p:cNvSpPr txBox="1"/>
          <p:nvPr/>
        </p:nvSpPr>
        <p:spPr>
          <a:xfrm>
            <a:off x="27005" y="6049761"/>
            <a:ext cx="7957346" cy="24622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014">
              <a:lnSpc>
                <a:spcPct val="80000"/>
              </a:lnSpc>
              <a:spcBef>
                <a:spcPts val="240"/>
              </a:spcBef>
              <a:defRPr/>
            </a:pPr>
            <a:r>
              <a:rPr lang="fr-CA" sz="1000" dirty="0">
                <a:latin typeface="Arial Narrow" panose="020B0606020202030204" pitchFamily="34" charset="0"/>
                <a:ea typeface="Arial Unicode MS" pitchFamily="34" charset="-128"/>
                <a:cs typeface="Arial Unicode MS" pitchFamily="34" charset="-128"/>
              </a:rPr>
              <a:t>ACOD : anticoagulant oral direct; AVC : accident vasculaire cérébral; ES : embolie systémique; FANV : FA non valvulaire; GI : gastro-intestinal; </a:t>
            </a:r>
            <a:r>
              <a:rPr lang="fr-CA" sz="1000" dirty="0">
                <a:latin typeface="Arial Narrow" panose="020B0606020202030204" pitchFamily="34" charset="0"/>
              </a:rPr>
              <a:t>HIC : hémorragie intracrânienne; IC : intervalle de confiance; NACO : anticoagulant oral </a:t>
            </a:r>
            <a:r>
              <a:rPr lang="fr-CA" sz="1000" dirty="0">
                <a:latin typeface="Arial Narrow" panose="020B0606020202030204" pitchFamily="34" charset="0"/>
                <a:ea typeface="Arial Unicode MS" pitchFamily="34" charset="-128"/>
                <a:cs typeface="Arial Unicode MS" pitchFamily="34" charset="-128"/>
              </a:rPr>
              <a:t>non antagoniste de la vitamine K; RRI : rapport des risques instantanés</a:t>
            </a:r>
          </a:p>
        </p:txBody>
      </p:sp>
      <p:pic>
        <p:nvPicPr>
          <p:cNvPr id="3" name="Picture 2">
            <a:extLst>
              <a:ext uri="{FF2B5EF4-FFF2-40B4-BE49-F238E27FC236}">
                <a16:creationId xmlns:a16="http://schemas.microsoft.com/office/drawing/2014/main" id="{7F452D86-9712-4E3F-B120-4D4A94A01300}"/>
              </a:ext>
            </a:extLst>
          </p:cNvPr>
          <p:cNvPicPr>
            <a:picLocks noChangeAspect="1"/>
          </p:cNvPicPr>
          <p:nvPr/>
        </p:nvPicPr>
        <p:blipFill>
          <a:blip r:embed="rId6"/>
          <a:stretch>
            <a:fillRect/>
          </a:stretch>
        </p:blipFill>
        <p:spPr>
          <a:xfrm>
            <a:off x="-6448" y="1418420"/>
            <a:ext cx="9144000" cy="3943177"/>
          </a:xfrm>
          <a:prstGeom prst="rect">
            <a:avLst/>
          </a:prstGeom>
        </p:spPr>
      </p:pic>
    </p:spTree>
    <p:extLst>
      <p:ext uri="{BB962C8B-B14F-4D97-AF65-F5344CB8AC3E}">
        <p14:creationId xmlns:p14="http://schemas.microsoft.com/office/powerpoint/2010/main" val="3959530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70844"/>
            <a:ext cx="7184441" cy="1107996"/>
          </a:xfrm>
          <a:prstGeom prst="rect">
            <a:avLst/>
          </a:prstGeom>
          <a:noFill/>
        </p:spPr>
        <p:txBody>
          <a:bodyPr wrap="square">
            <a:spAutoFit/>
          </a:bodyPr>
          <a:lstStyle/>
          <a:p>
            <a:pPr lvl="0">
              <a:defRPr/>
            </a:pPr>
            <a:r>
              <a:rPr lang="fr-FR" sz="2200" b="1" dirty="0">
                <a:solidFill>
                  <a:srgbClr val="183059"/>
                </a:solidFill>
                <a:latin typeface="Arial Narrow" panose="020B0606020202030204" pitchFamily="34" charset="0"/>
                <a:cs typeface="Aharoni" panose="02010803020104030203" pitchFamily="2" charset="-79"/>
              </a:rPr>
              <a:t>Analyse principale : Taux d’incidence et RRI des AVC/ES et des hémorragies majeures dans les cohortes dabigatran-warfarine appariées en fonction du score de propension</a:t>
            </a:r>
            <a:endParaRPr lang="en-CA" sz="2200"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nl-NL" sz="1000" dirty="0">
                <a:solidFill>
                  <a:prstClr val="white"/>
                </a:solidFill>
                <a:latin typeface="Arial Narrow" panose="020B0606020202030204" pitchFamily="34" charset="0"/>
              </a:rPr>
              <a:t>Lip et al. Stroke. 2018;49:00-00. doi: 10.1161/STROKEAHA.118.020232.</a:t>
            </a:r>
          </a:p>
        </p:txBody>
      </p:sp>
      <p:pic>
        <p:nvPicPr>
          <p:cNvPr id="10" name="4E92DA43-5712-40E9-AFDC-2C1062C78C6F" descr="7646DFF2-B812-4635-AA57-5171E34E5A45@chrc">
            <a:extLst>
              <a:ext uri="{FF2B5EF4-FFF2-40B4-BE49-F238E27FC236}">
                <a16:creationId xmlns:a16="http://schemas.microsoft.com/office/drawing/2014/main" id="{B0BAFCC7-055E-468D-B839-EFE3D76795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5">
            <a:extLst>
              <a:ext uri="{FF2B5EF4-FFF2-40B4-BE49-F238E27FC236}">
                <a16:creationId xmlns:a16="http://schemas.microsoft.com/office/drawing/2014/main" id="{EF71D098-108F-475F-B8B3-98D1A8E37A29}"/>
              </a:ext>
            </a:extLst>
          </p:cNvPr>
          <p:cNvGrpSpPr/>
          <p:nvPr/>
        </p:nvGrpSpPr>
        <p:grpSpPr>
          <a:xfrm>
            <a:off x="-6447" y="5411652"/>
            <a:ext cx="9150447" cy="578638"/>
            <a:chOff x="381000" y="5675619"/>
            <a:chExt cx="11361804" cy="172294"/>
          </a:xfrm>
        </p:grpSpPr>
        <p:sp>
          <p:nvSpPr>
            <p:cNvPr id="27" name="Rectangle 26">
              <a:extLst>
                <a:ext uri="{FF2B5EF4-FFF2-40B4-BE49-F238E27FC236}">
                  <a16:creationId xmlns:a16="http://schemas.microsoft.com/office/drawing/2014/main" id="{38CD753A-1892-443F-9303-907EAF7B3DF3}"/>
                </a:ext>
              </a:extLst>
            </p:cNvPr>
            <p:cNvSpPr/>
            <p:nvPr/>
          </p:nvSpPr>
          <p:spPr bwMode="auto">
            <a:xfrm>
              <a:off x="381000" y="5675619"/>
              <a:ext cx="11353799" cy="166334"/>
            </a:xfrm>
            <a:prstGeom prst="rect">
              <a:avLst/>
            </a:prstGeom>
            <a:solidFill>
              <a:schemeClr val="accent1"/>
            </a:solidFill>
            <a:ln w="12700" cap="flat" cmpd="sng" algn="ctr">
              <a:noFill/>
              <a:prstDash val="solid"/>
              <a:round/>
              <a:headEnd type="none" w="med" len="med"/>
              <a:tailEnd type="none" w="med" len="med"/>
            </a:ln>
            <a:effectLst/>
          </p:spPr>
          <p:txBody>
            <a:bodyPr vert="horz" wrap="square" lIns="18288" tIns="0" rIns="0" bIns="0" numCol="1" rtlCol="0" anchor="t" anchorCtr="0" compatLnSpc="1">
              <a:prstTxWarp prst="textNoShape">
                <a:avLst/>
              </a:prstTxWarp>
              <a:spAutoFit/>
            </a:bodyPr>
            <a:lstStyle/>
            <a:p>
              <a:pPr defTabSz="863600" eaLnBrk="0" fontAlgn="base" hangingPunct="0">
                <a:lnSpc>
                  <a:spcPct val="90000"/>
                </a:lnSpc>
                <a:spcBef>
                  <a:spcPct val="30000"/>
                </a:spcBef>
                <a:spcAft>
                  <a:spcPct val="0"/>
                </a:spcAft>
              </a:pPr>
              <a:endParaRPr lang="en-US" sz="1200" b="1" dirty="0">
                <a:solidFill>
                  <a:srgbClr val="1C3A56"/>
                </a:solidFill>
                <a:latin typeface="Arial Narrow" panose="020B0606020202030204" pitchFamily="34" charset="0"/>
                <a:ea typeface="Arial Unicode MS" pitchFamily="34" charset="-128"/>
                <a:cs typeface="Arial" charset="0"/>
              </a:endParaRPr>
            </a:p>
          </p:txBody>
        </p:sp>
        <p:sp>
          <p:nvSpPr>
            <p:cNvPr id="28" name="Content Placeholder 2">
              <a:extLst>
                <a:ext uri="{FF2B5EF4-FFF2-40B4-BE49-F238E27FC236}">
                  <a16:creationId xmlns:a16="http://schemas.microsoft.com/office/drawing/2014/main" id="{9F620A8B-52CC-447D-998F-E70C22736725}"/>
                </a:ext>
              </a:extLst>
            </p:cNvPr>
            <p:cNvSpPr txBox="1">
              <a:spLocks/>
            </p:cNvSpPr>
            <p:nvPr/>
          </p:nvSpPr>
          <p:spPr bwMode="auto">
            <a:xfrm>
              <a:off x="422535" y="5692773"/>
              <a:ext cx="11320269" cy="1551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ct val="90000"/>
                </a:lnSpc>
                <a:spcBef>
                  <a:spcPct val="30000"/>
                </a:spcBef>
                <a:spcAft>
                  <a:spcPct val="0"/>
                </a:spcAft>
                <a:defRPr sz="2400" b="1">
                  <a:solidFill>
                    <a:srgbClr val="2A4364"/>
                  </a:solidFill>
                  <a:latin typeface="+mn-lt"/>
                  <a:ea typeface="+mn-ea"/>
                  <a:cs typeface="+mn-cs"/>
                </a:defRPr>
              </a:lvl1pPr>
              <a:lvl2pPr marL="284163" indent="-282575" algn="l" rtl="0" eaLnBrk="0" fontAlgn="base" hangingPunct="0">
                <a:lnSpc>
                  <a:spcPct val="90000"/>
                </a:lnSpc>
                <a:spcBef>
                  <a:spcPct val="30000"/>
                </a:spcBef>
                <a:spcAft>
                  <a:spcPct val="0"/>
                </a:spcAft>
                <a:buClr>
                  <a:srgbClr val="FFCC00"/>
                </a:buClr>
                <a:buFont typeface="Wingdings" pitchFamily="2" charset="2"/>
                <a:buChar char="§"/>
                <a:defRPr sz="2400">
                  <a:solidFill>
                    <a:srgbClr val="2A4364"/>
                  </a:solidFill>
                  <a:latin typeface="+mn-lt"/>
                </a:defRPr>
              </a:lvl2pPr>
              <a:lvl3pPr marL="685800" indent="-287338" algn="l" rtl="0" eaLnBrk="0" fontAlgn="base" hangingPunct="0">
                <a:lnSpc>
                  <a:spcPct val="90000"/>
                </a:lnSpc>
                <a:spcBef>
                  <a:spcPct val="30000"/>
                </a:spcBef>
                <a:spcAft>
                  <a:spcPct val="0"/>
                </a:spcAft>
                <a:buClr>
                  <a:srgbClr val="FFCC00"/>
                </a:buClr>
                <a:buFont typeface="Arial" charset="0"/>
                <a:buChar char="–"/>
                <a:defRPr sz="2000">
                  <a:solidFill>
                    <a:srgbClr val="2A4364"/>
                  </a:solidFill>
                  <a:latin typeface="+mn-lt"/>
                </a:defRPr>
              </a:lvl3pPr>
              <a:lvl4pPr marL="1085850" indent="-285750" algn="l" rtl="0" eaLnBrk="0" fontAlgn="base" hangingPunct="0">
                <a:lnSpc>
                  <a:spcPct val="90000"/>
                </a:lnSpc>
                <a:spcBef>
                  <a:spcPct val="30000"/>
                </a:spcBef>
                <a:spcAft>
                  <a:spcPct val="0"/>
                </a:spcAft>
                <a:buClr>
                  <a:srgbClr val="FFCC00"/>
                </a:buClr>
                <a:buChar char="•"/>
                <a:defRPr>
                  <a:solidFill>
                    <a:srgbClr val="2A4364"/>
                  </a:solidFill>
                  <a:latin typeface="+mn-lt"/>
                </a:defRPr>
              </a:lvl4pPr>
              <a:lvl5pPr marL="1485900" indent="-285750" algn="l" rtl="0" eaLnBrk="0" fontAlgn="base" hangingPunct="0">
                <a:lnSpc>
                  <a:spcPct val="90000"/>
                </a:lnSpc>
                <a:spcBef>
                  <a:spcPct val="30000"/>
                </a:spcBef>
                <a:spcAft>
                  <a:spcPct val="0"/>
                </a:spcAft>
                <a:buClr>
                  <a:srgbClr val="FFCC00"/>
                </a:buClr>
                <a:buFont typeface="Arial" charset="0"/>
                <a:buChar char="–"/>
                <a:defRPr sz="1600">
                  <a:solidFill>
                    <a:srgbClr val="2A4364"/>
                  </a:solidFill>
                  <a:latin typeface="+mn-lt"/>
                </a:defRPr>
              </a:lvl5pPr>
              <a:lvl6pPr marL="19431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6pPr>
              <a:lvl7pPr marL="24003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7pPr>
              <a:lvl8pPr marL="28575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8pPr>
              <a:lvl9pPr marL="33147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9pPr>
            </a:lstStyle>
            <a:p>
              <a:pPr marL="0" indent="0" algn="ctr" defTabSz="914014">
                <a:lnSpc>
                  <a:spcPct val="100000"/>
                </a:lnSpc>
                <a:spcBef>
                  <a:spcPts val="0"/>
                </a:spcBef>
              </a:pPr>
              <a:r>
                <a:rPr lang="fr-FR" sz="1200" dirty="0">
                  <a:solidFill>
                    <a:srgbClr val="FFFFFF"/>
                  </a:solidFill>
                  <a:latin typeface="Arial Narrow" panose="020B0606020202030204" pitchFamily="34" charset="0"/>
                </a:rPr>
                <a:t>Limites : Aucun essai clinique comparatif direct adéquat et bien contrôlé n’a comparé l’efficacité et l’innocuité de divers NACO. </a:t>
              </a:r>
            </a:p>
            <a:p>
              <a:pPr marL="0" indent="0" algn="ctr" defTabSz="914014">
                <a:lnSpc>
                  <a:spcPct val="100000"/>
                </a:lnSpc>
                <a:spcBef>
                  <a:spcPts val="0"/>
                </a:spcBef>
              </a:pPr>
              <a:r>
                <a:rPr lang="fr-FR" sz="1200" dirty="0">
                  <a:solidFill>
                    <a:srgbClr val="FFFFFF"/>
                  </a:solidFill>
                  <a:latin typeface="Arial Narrow" panose="020B0606020202030204" pitchFamily="34" charset="0"/>
                </a:rPr>
                <a:t>Chaque cohorte était appariée séparément. Par conséquent, il n’est pas approprié de faire des comparaisons entre les cohortes.</a:t>
              </a:r>
            </a:p>
          </p:txBody>
        </p:sp>
      </p:grpSp>
      <p:sp>
        <p:nvSpPr>
          <p:cNvPr id="29" name="TextBox 1">
            <a:extLst>
              <a:ext uri="{FF2B5EF4-FFF2-40B4-BE49-F238E27FC236}">
                <a16:creationId xmlns:a16="http://schemas.microsoft.com/office/drawing/2014/main" id="{AE05C713-BFF2-4038-A3E5-C163ACE476DB}"/>
              </a:ext>
            </a:extLst>
          </p:cNvPr>
          <p:cNvSpPr txBox="1"/>
          <p:nvPr/>
        </p:nvSpPr>
        <p:spPr>
          <a:xfrm>
            <a:off x="27005" y="6049761"/>
            <a:ext cx="7957346" cy="24622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014">
              <a:lnSpc>
                <a:spcPct val="80000"/>
              </a:lnSpc>
              <a:spcBef>
                <a:spcPts val="240"/>
              </a:spcBef>
              <a:defRPr/>
            </a:pPr>
            <a:r>
              <a:rPr lang="fr-CA" sz="1000" dirty="0">
                <a:latin typeface="Arial Narrow" panose="020B0606020202030204" pitchFamily="34" charset="0"/>
                <a:ea typeface="Arial Unicode MS" pitchFamily="34" charset="-128"/>
                <a:cs typeface="Arial Unicode MS" pitchFamily="34" charset="-128"/>
              </a:rPr>
              <a:t>ACOD : anticoagulant oral direct; AVC : accident vasculaire cérébral; ES : embolie systémique; FANV : FA non valvulaire; GI : gastro-intestinal; </a:t>
            </a:r>
            <a:r>
              <a:rPr lang="fr-CA" sz="1000" dirty="0">
                <a:latin typeface="Arial Narrow" panose="020B0606020202030204" pitchFamily="34" charset="0"/>
              </a:rPr>
              <a:t>HIC : hémorragie intracrânienne; IC : intervalle de confiance; NACO : anticoagulant oral </a:t>
            </a:r>
            <a:r>
              <a:rPr lang="fr-CA" sz="1000" dirty="0">
                <a:latin typeface="Arial Narrow" panose="020B0606020202030204" pitchFamily="34" charset="0"/>
                <a:ea typeface="Arial Unicode MS" pitchFamily="34" charset="-128"/>
                <a:cs typeface="Arial Unicode MS" pitchFamily="34" charset="-128"/>
              </a:rPr>
              <a:t>non antagoniste de la vitamine K; RRI : rapport des risques instantanés</a:t>
            </a:r>
          </a:p>
        </p:txBody>
      </p:sp>
      <p:pic>
        <p:nvPicPr>
          <p:cNvPr id="3" name="Picture 2">
            <a:extLst>
              <a:ext uri="{FF2B5EF4-FFF2-40B4-BE49-F238E27FC236}">
                <a16:creationId xmlns:a16="http://schemas.microsoft.com/office/drawing/2014/main" id="{DFF47146-EF41-4BB2-B86F-747EC585850E}"/>
              </a:ext>
            </a:extLst>
          </p:cNvPr>
          <p:cNvPicPr>
            <a:picLocks noChangeAspect="1"/>
          </p:cNvPicPr>
          <p:nvPr/>
        </p:nvPicPr>
        <p:blipFill>
          <a:blip r:embed="rId6"/>
          <a:stretch>
            <a:fillRect/>
          </a:stretch>
        </p:blipFill>
        <p:spPr>
          <a:xfrm>
            <a:off x="0" y="1837513"/>
            <a:ext cx="9144000" cy="3182973"/>
          </a:xfrm>
          <a:prstGeom prst="rect">
            <a:avLst/>
          </a:prstGeom>
        </p:spPr>
      </p:pic>
    </p:spTree>
    <p:extLst>
      <p:ext uri="{BB962C8B-B14F-4D97-AF65-F5344CB8AC3E}">
        <p14:creationId xmlns:p14="http://schemas.microsoft.com/office/powerpoint/2010/main" val="869684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59055" y="93704"/>
            <a:ext cx="7416165" cy="1015663"/>
          </a:xfrm>
          <a:prstGeom prst="rect">
            <a:avLst/>
          </a:prstGeom>
          <a:noFill/>
        </p:spPr>
        <p:txBody>
          <a:bodyPr wrap="square">
            <a:spAutoFit/>
          </a:bodyPr>
          <a:lstStyle/>
          <a:p>
            <a:pPr lvl="0">
              <a:defRPr/>
            </a:pPr>
            <a:r>
              <a:rPr lang="fr-FR" sz="2000" b="1" dirty="0">
                <a:solidFill>
                  <a:srgbClr val="183059"/>
                </a:solidFill>
                <a:latin typeface="Arial Narrow" panose="020B0606020202030204" pitchFamily="34" charset="0"/>
                <a:cs typeface="Aharoni" panose="02010803020104030203" pitchFamily="2" charset="-79"/>
              </a:rPr>
              <a:t>Analyse principale : Taux d’incidence et rapports des risques instantanés des AVC/ES et des hémorragies majeures dans les cohortes </a:t>
            </a:r>
            <a:r>
              <a:rPr lang="fr-FR" sz="2000" b="1" dirty="0" err="1">
                <a:solidFill>
                  <a:srgbClr val="183059"/>
                </a:solidFill>
                <a:latin typeface="Arial Narrow" panose="020B0606020202030204" pitchFamily="34" charset="0"/>
                <a:cs typeface="Aharoni" panose="02010803020104030203" pitchFamily="2" charset="-79"/>
              </a:rPr>
              <a:t>rivaroxaban</a:t>
            </a:r>
            <a:r>
              <a:rPr lang="fr-FR" sz="2000" b="1" dirty="0">
                <a:solidFill>
                  <a:srgbClr val="183059"/>
                </a:solidFill>
                <a:latin typeface="Arial Narrow" panose="020B0606020202030204" pitchFamily="34" charset="0"/>
                <a:cs typeface="Aharoni" panose="02010803020104030203" pitchFamily="2" charset="-79"/>
              </a:rPr>
              <a:t>-warfarine appariées en fonction du score de propension</a:t>
            </a:r>
            <a:endParaRPr lang="en-CA" sz="2000"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nl-NL" sz="1000" dirty="0">
                <a:solidFill>
                  <a:prstClr val="white"/>
                </a:solidFill>
                <a:latin typeface="Arial Narrow" panose="020B0606020202030204" pitchFamily="34" charset="0"/>
              </a:rPr>
              <a:t>Lip et al. Stroke. 2018;49:00-00. doi: 10.1161/STROKEAHA.118.020232.</a:t>
            </a:r>
          </a:p>
        </p:txBody>
      </p:sp>
      <p:pic>
        <p:nvPicPr>
          <p:cNvPr id="10" name="4E92DA43-5712-40E9-AFDC-2C1062C78C6F" descr="7646DFF2-B812-4635-AA57-5171E34E5A45@chrc">
            <a:extLst>
              <a:ext uri="{FF2B5EF4-FFF2-40B4-BE49-F238E27FC236}">
                <a16:creationId xmlns:a16="http://schemas.microsoft.com/office/drawing/2014/main" id="{B0BAFCC7-055E-468D-B839-EFE3D76795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5">
            <a:extLst>
              <a:ext uri="{FF2B5EF4-FFF2-40B4-BE49-F238E27FC236}">
                <a16:creationId xmlns:a16="http://schemas.microsoft.com/office/drawing/2014/main" id="{EF71D098-108F-475F-B8B3-98D1A8E37A29}"/>
              </a:ext>
            </a:extLst>
          </p:cNvPr>
          <p:cNvGrpSpPr/>
          <p:nvPr/>
        </p:nvGrpSpPr>
        <p:grpSpPr>
          <a:xfrm>
            <a:off x="-6447" y="5411652"/>
            <a:ext cx="9150447" cy="578638"/>
            <a:chOff x="381000" y="5675619"/>
            <a:chExt cx="11361804" cy="172294"/>
          </a:xfrm>
        </p:grpSpPr>
        <p:sp>
          <p:nvSpPr>
            <p:cNvPr id="27" name="Rectangle 26">
              <a:extLst>
                <a:ext uri="{FF2B5EF4-FFF2-40B4-BE49-F238E27FC236}">
                  <a16:creationId xmlns:a16="http://schemas.microsoft.com/office/drawing/2014/main" id="{38CD753A-1892-443F-9303-907EAF7B3DF3}"/>
                </a:ext>
              </a:extLst>
            </p:cNvPr>
            <p:cNvSpPr/>
            <p:nvPr/>
          </p:nvSpPr>
          <p:spPr bwMode="auto">
            <a:xfrm>
              <a:off x="381000" y="5675619"/>
              <a:ext cx="11353799" cy="166334"/>
            </a:xfrm>
            <a:prstGeom prst="rect">
              <a:avLst/>
            </a:prstGeom>
            <a:solidFill>
              <a:schemeClr val="accent1"/>
            </a:solidFill>
            <a:ln w="12700" cap="flat" cmpd="sng" algn="ctr">
              <a:noFill/>
              <a:prstDash val="solid"/>
              <a:round/>
              <a:headEnd type="none" w="med" len="med"/>
              <a:tailEnd type="none" w="med" len="med"/>
            </a:ln>
            <a:effectLst/>
          </p:spPr>
          <p:txBody>
            <a:bodyPr vert="horz" wrap="square" lIns="18288" tIns="0" rIns="0" bIns="0" numCol="1" rtlCol="0" anchor="t" anchorCtr="0" compatLnSpc="1">
              <a:prstTxWarp prst="textNoShape">
                <a:avLst/>
              </a:prstTxWarp>
              <a:spAutoFit/>
            </a:bodyPr>
            <a:lstStyle/>
            <a:p>
              <a:pPr defTabSz="863600" eaLnBrk="0" fontAlgn="base" hangingPunct="0">
                <a:lnSpc>
                  <a:spcPct val="90000"/>
                </a:lnSpc>
                <a:spcBef>
                  <a:spcPct val="30000"/>
                </a:spcBef>
                <a:spcAft>
                  <a:spcPct val="0"/>
                </a:spcAft>
              </a:pPr>
              <a:endParaRPr lang="en-US" sz="1200" b="1" dirty="0">
                <a:solidFill>
                  <a:srgbClr val="1C3A56"/>
                </a:solidFill>
                <a:latin typeface="Arial Narrow" panose="020B0606020202030204" pitchFamily="34" charset="0"/>
                <a:ea typeface="Arial Unicode MS" pitchFamily="34" charset="-128"/>
                <a:cs typeface="Arial" charset="0"/>
              </a:endParaRPr>
            </a:p>
          </p:txBody>
        </p:sp>
        <p:sp>
          <p:nvSpPr>
            <p:cNvPr id="28" name="Content Placeholder 2">
              <a:extLst>
                <a:ext uri="{FF2B5EF4-FFF2-40B4-BE49-F238E27FC236}">
                  <a16:creationId xmlns:a16="http://schemas.microsoft.com/office/drawing/2014/main" id="{9F620A8B-52CC-447D-998F-E70C22736725}"/>
                </a:ext>
              </a:extLst>
            </p:cNvPr>
            <p:cNvSpPr txBox="1">
              <a:spLocks/>
            </p:cNvSpPr>
            <p:nvPr/>
          </p:nvSpPr>
          <p:spPr bwMode="auto">
            <a:xfrm>
              <a:off x="422535" y="5692773"/>
              <a:ext cx="11320269" cy="1551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ct val="90000"/>
                </a:lnSpc>
                <a:spcBef>
                  <a:spcPct val="30000"/>
                </a:spcBef>
                <a:spcAft>
                  <a:spcPct val="0"/>
                </a:spcAft>
                <a:defRPr sz="2400" b="1">
                  <a:solidFill>
                    <a:srgbClr val="2A4364"/>
                  </a:solidFill>
                  <a:latin typeface="+mn-lt"/>
                  <a:ea typeface="+mn-ea"/>
                  <a:cs typeface="+mn-cs"/>
                </a:defRPr>
              </a:lvl1pPr>
              <a:lvl2pPr marL="284163" indent="-282575" algn="l" rtl="0" eaLnBrk="0" fontAlgn="base" hangingPunct="0">
                <a:lnSpc>
                  <a:spcPct val="90000"/>
                </a:lnSpc>
                <a:spcBef>
                  <a:spcPct val="30000"/>
                </a:spcBef>
                <a:spcAft>
                  <a:spcPct val="0"/>
                </a:spcAft>
                <a:buClr>
                  <a:srgbClr val="FFCC00"/>
                </a:buClr>
                <a:buFont typeface="Wingdings" pitchFamily="2" charset="2"/>
                <a:buChar char="§"/>
                <a:defRPr sz="2400">
                  <a:solidFill>
                    <a:srgbClr val="2A4364"/>
                  </a:solidFill>
                  <a:latin typeface="+mn-lt"/>
                </a:defRPr>
              </a:lvl2pPr>
              <a:lvl3pPr marL="685800" indent="-287338" algn="l" rtl="0" eaLnBrk="0" fontAlgn="base" hangingPunct="0">
                <a:lnSpc>
                  <a:spcPct val="90000"/>
                </a:lnSpc>
                <a:spcBef>
                  <a:spcPct val="30000"/>
                </a:spcBef>
                <a:spcAft>
                  <a:spcPct val="0"/>
                </a:spcAft>
                <a:buClr>
                  <a:srgbClr val="FFCC00"/>
                </a:buClr>
                <a:buFont typeface="Arial" charset="0"/>
                <a:buChar char="–"/>
                <a:defRPr sz="2000">
                  <a:solidFill>
                    <a:srgbClr val="2A4364"/>
                  </a:solidFill>
                  <a:latin typeface="+mn-lt"/>
                </a:defRPr>
              </a:lvl3pPr>
              <a:lvl4pPr marL="1085850" indent="-285750" algn="l" rtl="0" eaLnBrk="0" fontAlgn="base" hangingPunct="0">
                <a:lnSpc>
                  <a:spcPct val="90000"/>
                </a:lnSpc>
                <a:spcBef>
                  <a:spcPct val="30000"/>
                </a:spcBef>
                <a:spcAft>
                  <a:spcPct val="0"/>
                </a:spcAft>
                <a:buClr>
                  <a:srgbClr val="FFCC00"/>
                </a:buClr>
                <a:buChar char="•"/>
                <a:defRPr>
                  <a:solidFill>
                    <a:srgbClr val="2A4364"/>
                  </a:solidFill>
                  <a:latin typeface="+mn-lt"/>
                </a:defRPr>
              </a:lvl4pPr>
              <a:lvl5pPr marL="1485900" indent="-285750" algn="l" rtl="0" eaLnBrk="0" fontAlgn="base" hangingPunct="0">
                <a:lnSpc>
                  <a:spcPct val="90000"/>
                </a:lnSpc>
                <a:spcBef>
                  <a:spcPct val="30000"/>
                </a:spcBef>
                <a:spcAft>
                  <a:spcPct val="0"/>
                </a:spcAft>
                <a:buClr>
                  <a:srgbClr val="FFCC00"/>
                </a:buClr>
                <a:buFont typeface="Arial" charset="0"/>
                <a:buChar char="–"/>
                <a:defRPr sz="1600">
                  <a:solidFill>
                    <a:srgbClr val="2A4364"/>
                  </a:solidFill>
                  <a:latin typeface="+mn-lt"/>
                </a:defRPr>
              </a:lvl5pPr>
              <a:lvl6pPr marL="19431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6pPr>
              <a:lvl7pPr marL="24003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7pPr>
              <a:lvl8pPr marL="28575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8pPr>
              <a:lvl9pPr marL="33147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9pPr>
            </a:lstStyle>
            <a:p>
              <a:pPr marL="0" indent="0" algn="ctr" defTabSz="914014">
                <a:lnSpc>
                  <a:spcPct val="100000"/>
                </a:lnSpc>
                <a:spcBef>
                  <a:spcPts val="0"/>
                </a:spcBef>
              </a:pPr>
              <a:r>
                <a:rPr lang="fr-FR" sz="1200" dirty="0">
                  <a:solidFill>
                    <a:srgbClr val="FFFFFF"/>
                  </a:solidFill>
                  <a:latin typeface="Arial Narrow" panose="020B0606020202030204" pitchFamily="34" charset="0"/>
                </a:rPr>
                <a:t>Limites : Aucun essai clinique comparatif direct adéquat et bien contrôlé n’a comparé l’efficacité et l’innocuité de divers NACO. </a:t>
              </a:r>
            </a:p>
            <a:p>
              <a:pPr marL="0" indent="0" algn="ctr" defTabSz="914014">
                <a:lnSpc>
                  <a:spcPct val="100000"/>
                </a:lnSpc>
                <a:spcBef>
                  <a:spcPts val="0"/>
                </a:spcBef>
              </a:pPr>
              <a:r>
                <a:rPr lang="fr-FR" sz="1200" dirty="0">
                  <a:solidFill>
                    <a:srgbClr val="FFFFFF"/>
                  </a:solidFill>
                  <a:latin typeface="Arial Narrow" panose="020B0606020202030204" pitchFamily="34" charset="0"/>
                </a:rPr>
                <a:t>Chaque cohorte était appariée séparément. Par conséquent, il n’est pas approprié de faire des comparaisons entre les cohortes.</a:t>
              </a:r>
            </a:p>
          </p:txBody>
        </p:sp>
      </p:grpSp>
      <p:sp>
        <p:nvSpPr>
          <p:cNvPr id="29" name="TextBox 1">
            <a:extLst>
              <a:ext uri="{FF2B5EF4-FFF2-40B4-BE49-F238E27FC236}">
                <a16:creationId xmlns:a16="http://schemas.microsoft.com/office/drawing/2014/main" id="{AE05C713-BFF2-4038-A3E5-C163ACE476DB}"/>
              </a:ext>
            </a:extLst>
          </p:cNvPr>
          <p:cNvSpPr txBox="1"/>
          <p:nvPr/>
        </p:nvSpPr>
        <p:spPr>
          <a:xfrm>
            <a:off x="27005" y="6049761"/>
            <a:ext cx="7957346" cy="24622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014">
              <a:lnSpc>
                <a:spcPct val="80000"/>
              </a:lnSpc>
              <a:spcBef>
                <a:spcPts val="240"/>
              </a:spcBef>
              <a:defRPr/>
            </a:pPr>
            <a:r>
              <a:rPr lang="fr-CA" sz="1000" dirty="0">
                <a:latin typeface="Arial Narrow" panose="020B0606020202030204" pitchFamily="34" charset="0"/>
                <a:ea typeface="Arial Unicode MS" pitchFamily="34" charset="-128"/>
                <a:cs typeface="Arial Unicode MS" pitchFamily="34" charset="-128"/>
              </a:rPr>
              <a:t>ACOD : anticoagulant oral direct; AVC : accident vasculaire cérébral; ES : embolie systémique; FANV : FA non valvulaire; GI : gastro-intestinal; </a:t>
            </a:r>
            <a:r>
              <a:rPr lang="fr-CA" sz="1000" dirty="0">
                <a:latin typeface="Arial Narrow" panose="020B0606020202030204" pitchFamily="34" charset="0"/>
              </a:rPr>
              <a:t>HIC : hémorragie intracrânienne; IC : intervalle de confiance; NACO : anticoagulant oral </a:t>
            </a:r>
            <a:r>
              <a:rPr lang="fr-CA" sz="1000" dirty="0">
                <a:latin typeface="Arial Narrow" panose="020B0606020202030204" pitchFamily="34" charset="0"/>
                <a:ea typeface="Arial Unicode MS" pitchFamily="34" charset="-128"/>
                <a:cs typeface="Arial Unicode MS" pitchFamily="34" charset="-128"/>
              </a:rPr>
              <a:t>non antagoniste de la vitamine K; RRI : rapport des risques instantanés</a:t>
            </a:r>
          </a:p>
        </p:txBody>
      </p:sp>
      <p:pic>
        <p:nvPicPr>
          <p:cNvPr id="4" name="Picture 3">
            <a:extLst>
              <a:ext uri="{FF2B5EF4-FFF2-40B4-BE49-F238E27FC236}">
                <a16:creationId xmlns:a16="http://schemas.microsoft.com/office/drawing/2014/main" id="{17B244AB-F87F-4F18-BA9A-2ACD7411F099}"/>
              </a:ext>
            </a:extLst>
          </p:cNvPr>
          <p:cNvPicPr>
            <a:picLocks noChangeAspect="1"/>
          </p:cNvPicPr>
          <p:nvPr/>
        </p:nvPicPr>
        <p:blipFill>
          <a:blip r:embed="rId6"/>
          <a:stretch>
            <a:fillRect/>
          </a:stretch>
        </p:blipFill>
        <p:spPr>
          <a:xfrm>
            <a:off x="0" y="1761787"/>
            <a:ext cx="9144000" cy="3334426"/>
          </a:xfrm>
          <a:prstGeom prst="rect">
            <a:avLst/>
          </a:prstGeom>
        </p:spPr>
      </p:pic>
    </p:spTree>
    <p:extLst>
      <p:ext uri="{BB962C8B-B14F-4D97-AF65-F5344CB8AC3E}">
        <p14:creationId xmlns:p14="http://schemas.microsoft.com/office/powerpoint/2010/main" val="1438055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59055" y="93704"/>
            <a:ext cx="7073265" cy="1107996"/>
          </a:xfrm>
          <a:prstGeom prst="rect">
            <a:avLst/>
          </a:prstGeom>
          <a:noFill/>
        </p:spPr>
        <p:txBody>
          <a:bodyPr wrap="square">
            <a:spAutoFit/>
          </a:bodyPr>
          <a:lstStyle/>
          <a:p>
            <a:pPr lvl="0">
              <a:defRPr/>
            </a:pPr>
            <a:r>
              <a:rPr lang="fr-FR" sz="2200" b="1" dirty="0">
                <a:solidFill>
                  <a:srgbClr val="183059"/>
                </a:solidFill>
                <a:latin typeface="Arial Narrow" panose="020B0606020202030204" pitchFamily="34" charset="0"/>
                <a:cs typeface="Aharoni" panose="02010803020104030203" pitchFamily="2" charset="-79"/>
              </a:rPr>
              <a:t>Analyse principale : Taux d’incidence et RRI des AVC/ES et des hémorragies majeures dans les cohortes </a:t>
            </a:r>
            <a:r>
              <a:rPr lang="fr-FR" sz="2200" b="1" dirty="0" err="1">
                <a:solidFill>
                  <a:srgbClr val="183059"/>
                </a:solidFill>
                <a:latin typeface="Arial Narrow" panose="020B0606020202030204" pitchFamily="34" charset="0"/>
                <a:cs typeface="Aharoni" panose="02010803020104030203" pitchFamily="2" charset="-79"/>
              </a:rPr>
              <a:t>apixaban</a:t>
            </a:r>
            <a:r>
              <a:rPr lang="fr-FR" sz="2200" b="1" dirty="0">
                <a:solidFill>
                  <a:srgbClr val="183059"/>
                </a:solidFill>
                <a:latin typeface="Arial Narrow" panose="020B0606020202030204" pitchFamily="34" charset="0"/>
                <a:cs typeface="Aharoni" panose="02010803020104030203" pitchFamily="2" charset="-79"/>
              </a:rPr>
              <a:t>-dabigatran appariées en fonction du score de propension</a:t>
            </a:r>
            <a:endParaRPr lang="en-CA" sz="2200"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nl-NL" sz="1000" dirty="0">
                <a:solidFill>
                  <a:prstClr val="white"/>
                </a:solidFill>
                <a:latin typeface="Arial Narrow" panose="020B0606020202030204" pitchFamily="34" charset="0"/>
              </a:rPr>
              <a:t>Lip et al. Stroke. 2018;49:00-00. doi: 10.1161/STROKEAHA.118.020232.</a:t>
            </a:r>
          </a:p>
        </p:txBody>
      </p:sp>
      <p:pic>
        <p:nvPicPr>
          <p:cNvPr id="10" name="4E92DA43-5712-40E9-AFDC-2C1062C78C6F" descr="7646DFF2-B812-4635-AA57-5171E34E5A45@chrc">
            <a:extLst>
              <a:ext uri="{FF2B5EF4-FFF2-40B4-BE49-F238E27FC236}">
                <a16:creationId xmlns:a16="http://schemas.microsoft.com/office/drawing/2014/main" id="{B0BAFCC7-055E-468D-B839-EFE3D76795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5">
            <a:extLst>
              <a:ext uri="{FF2B5EF4-FFF2-40B4-BE49-F238E27FC236}">
                <a16:creationId xmlns:a16="http://schemas.microsoft.com/office/drawing/2014/main" id="{EF71D098-108F-475F-B8B3-98D1A8E37A29}"/>
              </a:ext>
            </a:extLst>
          </p:cNvPr>
          <p:cNvGrpSpPr/>
          <p:nvPr/>
        </p:nvGrpSpPr>
        <p:grpSpPr>
          <a:xfrm>
            <a:off x="-6447" y="5411652"/>
            <a:ext cx="9150447" cy="578638"/>
            <a:chOff x="381000" y="5675619"/>
            <a:chExt cx="11361804" cy="172294"/>
          </a:xfrm>
        </p:grpSpPr>
        <p:sp>
          <p:nvSpPr>
            <p:cNvPr id="27" name="Rectangle 26">
              <a:extLst>
                <a:ext uri="{FF2B5EF4-FFF2-40B4-BE49-F238E27FC236}">
                  <a16:creationId xmlns:a16="http://schemas.microsoft.com/office/drawing/2014/main" id="{38CD753A-1892-443F-9303-907EAF7B3DF3}"/>
                </a:ext>
              </a:extLst>
            </p:cNvPr>
            <p:cNvSpPr/>
            <p:nvPr/>
          </p:nvSpPr>
          <p:spPr bwMode="auto">
            <a:xfrm>
              <a:off x="381000" y="5675619"/>
              <a:ext cx="11353799" cy="166334"/>
            </a:xfrm>
            <a:prstGeom prst="rect">
              <a:avLst/>
            </a:prstGeom>
            <a:solidFill>
              <a:schemeClr val="accent1"/>
            </a:solidFill>
            <a:ln w="12700" cap="flat" cmpd="sng" algn="ctr">
              <a:noFill/>
              <a:prstDash val="solid"/>
              <a:round/>
              <a:headEnd type="none" w="med" len="med"/>
              <a:tailEnd type="none" w="med" len="med"/>
            </a:ln>
            <a:effectLst/>
          </p:spPr>
          <p:txBody>
            <a:bodyPr vert="horz" wrap="square" lIns="18288" tIns="0" rIns="0" bIns="0" numCol="1" rtlCol="0" anchor="t" anchorCtr="0" compatLnSpc="1">
              <a:prstTxWarp prst="textNoShape">
                <a:avLst/>
              </a:prstTxWarp>
              <a:spAutoFit/>
            </a:bodyPr>
            <a:lstStyle/>
            <a:p>
              <a:pPr defTabSz="863600" eaLnBrk="0" fontAlgn="base" hangingPunct="0">
                <a:lnSpc>
                  <a:spcPct val="90000"/>
                </a:lnSpc>
                <a:spcBef>
                  <a:spcPct val="30000"/>
                </a:spcBef>
                <a:spcAft>
                  <a:spcPct val="0"/>
                </a:spcAft>
              </a:pPr>
              <a:endParaRPr lang="en-US" sz="1200" b="1" dirty="0">
                <a:solidFill>
                  <a:srgbClr val="1C3A56"/>
                </a:solidFill>
                <a:latin typeface="Arial Narrow" panose="020B0606020202030204" pitchFamily="34" charset="0"/>
                <a:ea typeface="Arial Unicode MS" pitchFamily="34" charset="-128"/>
                <a:cs typeface="Arial" charset="0"/>
              </a:endParaRPr>
            </a:p>
          </p:txBody>
        </p:sp>
        <p:sp>
          <p:nvSpPr>
            <p:cNvPr id="28" name="Content Placeholder 2">
              <a:extLst>
                <a:ext uri="{FF2B5EF4-FFF2-40B4-BE49-F238E27FC236}">
                  <a16:creationId xmlns:a16="http://schemas.microsoft.com/office/drawing/2014/main" id="{9F620A8B-52CC-447D-998F-E70C22736725}"/>
                </a:ext>
              </a:extLst>
            </p:cNvPr>
            <p:cNvSpPr txBox="1">
              <a:spLocks/>
            </p:cNvSpPr>
            <p:nvPr/>
          </p:nvSpPr>
          <p:spPr bwMode="auto">
            <a:xfrm>
              <a:off x="422535" y="5692773"/>
              <a:ext cx="11320269" cy="1551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ct val="90000"/>
                </a:lnSpc>
                <a:spcBef>
                  <a:spcPct val="30000"/>
                </a:spcBef>
                <a:spcAft>
                  <a:spcPct val="0"/>
                </a:spcAft>
                <a:defRPr sz="2400" b="1">
                  <a:solidFill>
                    <a:srgbClr val="2A4364"/>
                  </a:solidFill>
                  <a:latin typeface="+mn-lt"/>
                  <a:ea typeface="+mn-ea"/>
                  <a:cs typeface="+mn-cs"/>
                </a:defRPr>
              </a:lvl1pPr>
              <a:lvl2pPr marL="284163" indent="-282575" algn="l" rtl="0" eaLnBrk="0" fontAlgn="base" hangingPunct="0">
                <a:lnSpc>
                  <a:spcPct val="90000"/>
                </a:lnSpc>
                <a:spcBef>
                  <a:spcPct val="30000"/>
                </a:spcBef>
                <a:spcAft>
                  <a:spcPct val="0"/>
                </a:spcAft>
                <a:buClr>
                  <a:srgbClr val="FFCC00"/>
                </a:buClr>
                <a:buFont typeface="Wingdings" pitchFamily="2" charset="2"/>
                <a:buChar char="§"/>
                <a:defRPr sz="2400">
                  <a:solidFill>
                    <a:srgbClr val="2A4364"/>
                  </a:solidFill>
                  <a:latin typeface="+mn-lt"/>
                </a:defRPr>
              </a:lvl2pPr>
              <a:lvl3pPr marL="685800" indent="-287338" algn="l" rtl="0" eaLnBrk="0" fontAlgn="base" hangingPunct="0">
                <a:lnSpc>
                  <a:spcPct val="90000"/>
                </a:lnSpc>
                <a:spcBef>
                  <a:spcPct val="30000"/>
                </a:spcBef>
                <a:spcAft>
                  <a:spcPct val="0"/>
                </a:spcAft>
                <a:buClr>
                  <a:srgbClr val="FFCC00"/>
                </a:buClr>
                <a:buFont typeface="Arial" charset="0"/>
                <a:buChar char="–"/>
                <a:defRPr sz="2000">
                  <a:solidFill>
                    <a:srgbClr val="2A4364"/>
                  </a:solidFill>
                  <a:latin typeface="+mn-lt"/>
                </a:defRPr>
              </a:lvl3pPr>
              <a:lvl4pPr marL="1085850" indent="-285750" algn="l" rtl="0" eaLnBrk="0" fontAlgn="base" hangingPunct="0">
                <a:lnSpc>
                  <a:spcPct val="90000"/>
                </a:lnSpc>
                <a:spcBef>
                  <a:spcPct val="30000"/>
                </a:spcBef>
                <a:spcAft>
                  <a:spcPct val="0"/>
                </a:spcAft>
                <a:buClr>
                  <a:srgbClr val="FFCC00"/>
                </a:buClr>
                <a:buChar char="•"/>
                <a:defRPr>
                  <a:solidFill>
                    <a:srgbClr val="2A4364"/>
                  </a:solidFill>
                  <a:latin typeface="+mn-lt"/>
                </a:defRPr>
              </a:lvl4pPr>
              <a:lvl5pPr marL="1485900" indent="-285750" algn="l" rtl="0" eaLnBrk="0" fontAlgn="base" hangingPunct="0">
                <a:lnSpc>
                  <a:spcPct val="90000"/>
                </a:lnSpc>
                <a:spcBef>
                  <a:spcPct val="30000"/>
                </a:spcBef>
                <a:spcAft>
                  <a:spcPct val="0"/>
                </a:spcAft>
                <a:buClr>
                  <a:srgbClr val="FFCC00"/>
                </a:buClr>
                <a:buFont typeface="Arial" charset="0"/>
                <a:buChar char="–"/>
                <a:defRPr sz="1600">
                  <a:solidFill>
                    <a:srgbClr val="2A4364"/>
                  </a:solidFill>
                  <a:latin typeface="+mn-lt"/>
                </a:defRPr>
              </a:lvl5pPr>
              <a:lvl6pPr marL="19431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6pPr>
              <a:lvl7pPr marL="24003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7pPr>
              <a:lvl8pPr marL="28575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8pPr>
              <a:lvl9pPr marL="33147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9pPr>
            </a:lstStyle>
            <a:p>
              <a:pPr marL="0" indent="0" algn="ctr" defTabSz="914014">
                <a:lnSpc>
                  <a:spcPct val="100000"/>
                </a:lnSpc>
                <a:spcBef>
                  <a:spcPts val="0"/>
                </a:spcBef>
              </a:pPr>
              <a:r>
                <a:rPr lang="fr-FR" sz="1400" dirty="0">
                  <a:solidFill>
                    <a:srgbClr val="FFFFFF"/>
                  </a:solidFill>
                  <a:latin typeface="Arial Narrow" panose="020B0606020202030204" pitchFamily="34" charset="0"/>
                </a:rPr>
                <a:t>Limites : Aucun essai clinique comparatif direct adéquat et bien contrôlé n’a comparé l’efficacité et l’innocuité de divers NACO. </a:t>
              </a:r>
            </a:p>
            <a:p>
              <a:pPr marL="0" indent="0" algn="ctr" defTabSz="914014">
                <a:lnSpc>
                  <a:spcPct val="100000"/>
                </a:lnSpc>
                <a:spcBef>
                  <a:spcPts val="0"/>
                </a:spcBef>
              </a:pPr>
              <a:r>
                <a:rPr lang="fr-FR" sz="1400" dirty="0">
                  <a:solidFill>
                    <a:srgbClr val="FFFFFF"/>
                  </a:solidFill>
                  <a:latin typeface="Arial Narrow" panose="020B0606020202030204" pitchFamily="34" charset="0"/>
                </a:rPr>
                <a:t>Chaque cohorte était appariée séparément. Par conséquent, il n’est pas approprié de faire des comparaisons entre les cohortes.</a:t>
              </a:r>
            </a:p>
          </p:txBody>
        </p:sp>
      </p:grpSp>
      <p:sp>
        <p:nvSpPr>
          <p:cNvPr id="29" name="TextBox 1">
            <a:extLst>
              <a:ext uri="{FF2B5EF4-FFF2-40B4-BE49-F238E27FC236}">
                <a16:creationId xmlns:a16="http://schemas.microsoft.com/office/drawing/2014/main" id="{AE05C713-BFF2-4038-A3E5-C163ACE476DB}"/>
              </a:ext>
            </a:extLst>
          </p:cNvPr>
          <p:cNvSpPr txBox="1"/>
          <p:nvPr/>
        </p:nvSpPr>
        <p:spPr>
          <a:xfrm>
            <a:off x="27005" y="6049761"/>
            <a:ext cx="7957346" cy="24622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014">
              <a:lnSpc>
                <a:spcPct val="80000"/>
              </a:lnSpc>
              <a:spcBef>
                <a:spcPts val="240"/>
              </a:spcBef>
              <a:defRPr/>
            </a:pPr>
            <a:r>
              <a:rPr lang="fr-CA" sz="1000" dirty="0">
                <a:latin typeface="Arial Narrow" panose="020B0606020202030204" pitchFamily="34" charset="0"/>
                <a:ea typeface="Arial Unicode MS" pitchFamily="34" charset="-128"/>
                <a:cs typeface="Arial Unicode MS" pitchFamily="34" charset="-128"/>
              </a:rPr>
              <a:t>ACOD : anticoagulant oral direct; AVC : accident vasculaire cérébral; ES : embolie systémique; FANV : FA non valvulaire; GI : gastro-intestinal; </a:t>
            </a:r>
            <a:r>
              <a:rPr lang="fr-CA" sz="1000" dirty="0">
                <a:latin typeface="Arial Narrow" panose="020B0606020202030204" pitchFamily="34" charset="0"/>
              </a:rPr>
              <a:t>HIC : hémorragie intracrânienne; IC : intervalle de confiance; NACO : anticoagulant oral </a:t>
            </a:r>
            <a:r>
              <a:rPr lang="fr-CA" sz="1000" dirty="0">
                <a:latin typeface="Arial Narrow" panose="020B0606020202030204" pitchFamily="34" charset="0"/>
                <a:ea typeface="Arial Unicode MS" pitchFamily="34" charset="-128"/>
                <a:cs typeface="Arial Unicode MS" pitchFamily="34" charset="-128"/>
              </a:rPr>
              <a:t>non antagoniste de la vitamine K; RRI : rapport des risques instantanés</a:t>
            </a:r>
          </a:p>
        </p:txBody>
      </p:sp>
      <p:pic>
        <p:nvPicPr>
          <p:cNvPr id="3" name="Picture 2">
            <a:extLst>
              <a:ext uri="{FF2B5EF4-FFF2-40B4-BE49-F238E27FC236}">
                <a16:creationId xmlns:a16="http://schemas.microsoft.com/office/drawing/2014/main" id="{F27BB255-B2DB-41BA-A03C-EEBFEEE932FB}"/>
              </a:ext>
            </a:extLst>
          </p:cNvPr>
          <p:cNvPicPr>
            <a:picLocks noChangeAspect="1"/>
          </p:cNvPicPr>
          <p:nvPr/>
        </p:nvPicPr>
        <p:blipFill>
          <a:blip r:embed="rId6"/>
          <a:stretch>
            <a:fillRect/>
          </a:stretch>
        </p:blipFill>
        <p:spPr>
          <a:xfrm>
            <a:off x="0" y="1802524"/>
            <a:ext cx="9144000" cy="3252952"/>
          </a:xfrm>
          <a:prstGeom prst="rect">
            <a:avLst/>
          </a:prstGeom>
        </p:spPr>
      </p:pic>
    </p:spTree>
    <p:extLst>
      <p:ext uri="{BB962C8B-B14F-4D97-AF65-F5344CB8AC3E}">
        <p14:creationId xmlns:p14="http://schemas.microsoft.com/office/powerpoint/2010/main" val="3726724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59055" y="93704"/>
            <a:ext cx="7073265" cy="1107996"/>
          </a:xfrm>
          <a:prstGeom prst="rect">
            <a:avLst/>
          </a:prstGeom>
          <a:noFill/>
        </p:spPr>
        <p:txBody>
          <a:bodyPr wrap="square">
            <a:spAutoFit/>
          </a:bodyPr>
          <a:lstStyle/>
          <a:p>
            <a:pPr lvl="0">
              <a:defRPr/>
            </a:pPr>
            <a:r>
              <a:rPr lang="fr-FR" sz="2200" b="1" dirty="0">
                <a:solidFill>
                  <a:srgbClr val="183059"/>
                </a:solidFill>
                <a:latin typeface="Arial Narrow" panose="020B0606020202030204" pitchFamily="34" charset="0"/>
                <a:cs typeface="Aharoni" panose="02010803020104030203" pitchFamily="2" charset="-79"/>
              </a:rPr>
              <a:t>Analyse principale : Taux d’incidence et RRI des AVC/ES et des hémorragies majeures dans les cohortes </a:t>
            </a:r>
            <a:r>
              <a:rPr lang="fr-FR" sz="2200" b="1" dirty="0" err="1">
                <a:solidFill>
                  <a:srgbClr val="183059"/>
                </a:solidFill>
                <a:latin typeface="Arial Narrow" panose="020B0606020202030204" pitchFamily="34" charset="0"/>
                <a:cs typeface="Aharoni" panose="02010803020104030203" pitchFamily="2" charset="-79"/>
              </a:rPr>
              <a:t>apixaban-rivaroxaban</a:t>
            </a:r>
            <a:r>
              <a:rPr lang="fr-FR" sz="2200" b="1" dirty="0">
                <a:solidFill>
                  <a:srgbClr val="183059"/>
                </a:solidFill>
                <a:latin typeface="Arial Narrow" panose="020B0606020202030204" pitchFamily="34" charset="0"/>
                <a:cs typeface="Aharoni" panose="02010803020104030203" pitchFamily="2" charset="-79"/>
              </a:rPr>
              <a:t> appariées en fonction du score de propension</a:t>
            </a:r>
            <a:endParaRPr lang="en-CA" sz="2200"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nl-NL" sz="1000" dirty="0">
                <a:solidFill>
                  <a:prstClr val="white"/>
                </a:solidFill>
                <a:latin typeface="Arial Narrow" panose="020B0606020202030204" pitchFamily="34" charset="0"/>
              </a:rPr>
              <a:t>Lip et al. Stroke. 2018;49:00-00. doi: 10.1161/STROKEAHA.118.020232.</a:t>
            </a:r>
          </a:p>
        </p:txBody>
      </p:sp>
      <p:pic>
        <p:nvPicPr>
          <p:cNvPr id="10" name="4E92DA43-5712-40E9-AFDC-2C1062C78C6F" descr="7646DFF2-B812-4635-AA57-5171E34E5A45@chrc">
            <a:extLst>
              <a:ext uri="{FF2B5EF4-FFF2-40B4-BE49-F238E27FC236}">
                <a16:creationId xmlns:a16="http://schemas.microsoft.com/office/drawing/2014/main" id="{B0BAFCC7-055E-468D-B839-EFE3D76795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5">
            <a:extLst>
              <a:ext uri="{FF2B5EF4-FFF2-40B4-BE49-F238E27FC236}">
                <a16:creationId xmlns:a16="http://schemas.microsoft.com/office/drawing/2014/main" id="{EF71D098-108F-475F-B8B3-98D1A8E37A29}"/>
              </a:ext>
            </a:extLst>
          </p:cNvPr>
          <p:cNvGrpSpPr/>
          <p:nvPr/>
        </p:nvGrpSpPr>
        <p:grpSpPr>
          <a:xfrm>
            <a:off x="-6447" y="5411652"/>
            <a:ext cx="9150447" cy="578638"/>
            <a:chOff x="381000" y="5675619"/>
            <a:chExt cx="11361804" cy="172294"/>
          </a:xfrm>
        </p:grpSpPr>
        <p:sp>
          <p:nvSpPr>
            <p:cNvPr id="27" name="Rectangle 26">
              <a:extLst>
                <a:ext uri="{FF2B5EF4-FFF2-40B4-BE49-F238E27FC236}">
                  <a16:creationId xmlns:a16="http://schemas.microsoft.com/office/drawing/2014/main" id="{38CD753A-1892-443F-9303-907EAF7B3DF3}"/>
                </a:ext>
              </a:extLst>
            </p:cNvPr>
            <p:cNvSpPr/>
            <p:nvPr/>
          </p:nvSpPr>
          <p:spPr bwMode="auto">
            <a:xfrm>
              <a:off x="381000" y="5675619"/>
              <a:ext cx="11353799" cy="166334"/>
            </a:xfrm>
            <a:prstGeom prst="rect">
              <a:avLst/>
            </a:prstGeom>
            <a:solidFill>
              <a:schemeClr val="accent1"/>
            </a:solidFill>
            <a:ln w="12700" cap="flat" cmpd="sng" algn="ctr">
              <a:noFill/>
              <a:prstDash val="solid"/>
              <a:round/>
              <a:headEnd type="none" w="med" len="med"/>
              <a:tailEnd type="none" w="med" len="med"/>
            </a:ln>
            <a:effectLst/>
          </p:spPr>
          <p:txBody>
            <a:bodyPr vert="horz" wrap="square" lIns="18288" tIns="0" rIns="0" bIns="0" numCol="1" rtlCol="0" anchor="t" anchorCtr="0" compatLnSpc="1">
              <a:prstTxWarp prst="textNoShape">
                <a:avLst/>
              </a:prstTxWarp>
              <a:spAutoFit/>
            </a:bodyPr>
            <a:lstStyle/>
            <a:p>
              <a:pPr defTabSz="863600" eaLnBrk="0" fontAlgn="base" hangingPunct="0">
                <a:lnSpc>
                  <a:spcPct val="90000"/>
                </a:lnSpc>
                <a:spcBef>
                  <a:spcPct val="30000"/>
                </a:spcBef>
                <a:spcAft>
                  <a:spcPct val="0"/>
                </a:spcAft>
              </a:pPr>
              <a:endParaRPr lang="en-US" sz="1200" b="1" dirty="0">
                <a:solidFill>
                  <a:srgbClr val="1C3A56"/>
                </a:solidFill>
                <a:latin typeface="Arial Narrow" panose="020B0606020202030204" pitchFamily="34" charset="0"/>
                <a:ea typeface="Arial Unicode MS" pitchFamily="34" charset="-128"/>
                <a:cs typeface="Arial" charset="0"/>
              </a:endParaRPr>
            </a:p>
          </p:txBody>
        </p:sp>
        <p:sp>
          <p:nvSpPr>
            <p:cNvPr id="28" name="Content Placeholder 2">
              <a:extLst>
                <a:ext uri="{FF2B5EF4-FFF2-40B4-BE49-F238E27FC236}">
                  <a16:creationId xmlns:a16="http://schemas.microsoft.com/office/drawing/2014/main" id="{9F620A8B-52CC-447D-998F-E70C22736725}"/>
                </a:ext>
              </a:extLst>
            </p:cNvPr>
            <p:cNvSpPr txBox="1">
              <a:spLocks/>
            </p:cNvSpPr>
            <p:nvPr/>
          </p:nvSpPr>
          <p:spPr bwMode="auto">
            <a:xfrm>
              <a:off x="422535" y="5692773"/>
              <a:ext cx="11320269" cy="1551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ct val="90000"/>
                </a:lnSpc>
                <a:spcBef>
                  <a:spcPct val="30000"/>
                </a:spcBef>
                <a:spcAft>
                  <a:spcPct val="0"/>
                </a:spcAft>
                <a:defRPr sz="2400" b="1">
                  <a:solidFill>
                    <a:srgbClr val="2A4364"/>
                  </a:solidFill>
                  <a:latin typeface="+mn-lt"/>
                  <a:ea typeface="+mn-ea"/>
                  <a:cs typeface="+mn-cs"/>
                </a:defRPr>
              </a:lvl1pPr>
              <a:lvl2pPr marL="284163" indent="-282575" algn="l" rtl="0" eaLnBrk="0" fontAlgn="base" hangingPunct="0">
                <a:lnSpc>
                  <a:spcPct val="90000"/>
                </a:lnSpc>
                <a:spcBef>
                  <a:spcPct val="30000"/>
                </a:spcBef>
                <a:spcAft>
                  <a:spcPct val="0"/>
                </a:spcAft>
                <a:buClr>
                  <a:srgbClr val="FFCC00"/>
                </a:buClr>
                <a:buFont typeface="Wingdings" pitchFamily="2" charset="2"/>
                <a:buChar char="§"/>
                <a:defRPr sz="2400">
                  <a:solidFill>
                    <a:srgbClr val="2A4364"/>
                  </a:solidFill>
                  <a:latin typeface="+mn-lt"/>
                </a:defRPr>
              </a:lvl2pPr>
              <a:lvl3pPr marL="685800" indent="-287338" algn="l" rtl="0" eaLnBrk="0" fontAlgn="base" hangingPunct="0">
                <a:lnSpc>
                  <a:spcPct val="90000"/>
                </a:lnSpc>
                <a:spcBef>
                  <a:spcPct val="30000"/>
                </a:spcBef>
                <a:spcAft>
                  <a:spcPct val="0"/>
                </a:spcAft>
                <a:buClr>
                  <a:srgbClr val="FFCC00"/>
                </a:buClr>
                <a:buFont typeface="Arial" charset="0"/>
                <a:buChar char="–"/>
                <a:defRPr sz="2000">
                  <a:solidFill>
                    <a:srgbClr val="2A4364"/>
                  </a:solidFill>
                  <a:latin typeface="+mn-lt"/>
                </a:defRPr>
              </a:lvl3pPr>
              <a:lvl4pPr marL="1085850" indent="-285750" algn="l" rtl="0" eaLnBrk="0" fontAlgn="base" hangingPunct="0">
                <a:lnSpc>
                  <a:spcPct val="90000"/>
                </a:lnSpc>
                <a:spcBef>
                  <a:spcPct val="30000"/>
                </a:spcBef>
                <a:spcAft>
                  <a:spcPct val="0"/>
                </a:spcAft>
                <a:buClr>
                  <a:srgbClr val="FFCC00"/>
                </a:buClr>
                <a:buChar char="•"/>
                <a:defRPr>
                  <a:solidFill>
                    <a:srgbClr val="2A4364"/>
                  </a:solidFill>
                  <a:latin typeface="+mn-lt"/>
                </a:defRPr>
              </a:lvl4pPr>
              <a:lvl5pPr marL="1485900" indent="-285750" algn="l" rtl="0" eaLnBrk="0" fontAlgn="base" hangingPunct="0">
                <a:lnSpc>
                  <a:spcPct val="90000"/>
                </a:lnSpc>
                <a:spcBef>
                  <a:spcPct val="30000"/>
                </a:spcBef>
                <a:spcAft>
                  <a:spcPct val="0"/>
                </a:spcAft>
                <a:buClr>
                  <a:srgbClr val="FFCC00"/>
                </a:buClr>
                <a:buFont typeface="Arial" charset="0"/>
                <a:buChar char="–"/>
                <a:defRPr sz="1600">
                  <a:solidFill>
                    <a:srgbClr val="2A4364"/>
                  </a:solidFill>
                  <a:latin typeface="+mn-lt"/>
                </a:defRPr>
              </a:lvl5pPr>
              <a:lvl6pPr marL="19431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6pPr>
              <a:lvl7pPr marL="24003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7pPr>
              <a:lvl8pPr marL="28575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8pPr>
              <a:lvl9pPr marL="33147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9pPr>
            </a:lstStyle>
            <a:p>
              <a:pPr marL="0" indent="0" algn="ctr" defTabSz="914014">
                <a:lnSpc>
                  <a:spcPct val="100000"/>
                </a:lnSpc>
                <a:spcBef>
                  <a:spcPts val="0"/>
                </a:spcBef>
              </a:pPr>
              <a:r>
                <a:rPr lang="fr-FR" sz="1400" dirty="0">
                  <a:solidFill>
                    <a:srgbClr val="FFFFFF"/>
                  </a:solidFill>
                  <a:latin typeface="Arial Narrow" panose="020B0606020202030204" pitchFamily="34" charset="0"/>
                </a:rPr>
                <a:t>Limites : Aucun essai clinique comparatif direct adéquat et bien contrôlé n’a comparé l’efficacité et l’innocuité de divers NACO. </a:t>
              </a:r>
            </a:p>
            <a:p>
              <a:pPr marL="0" indent="0" algn="ctr" defTabSz="914014">
                <a:lnSpc>
                  <a:spcPct val="100000"/>
                </a:lnSpc>
                <a:spcBef>
                  <a:spcPts val="0"/>
                </a:spcBef>
              </a:pPr>
              <a:r>
                <a:rPr lang="fr-FR" sz="1400" dirty="0">
                  <a:solidFill>
                    <a:srgbClr val="FFFFFF"/>
                  </a:solidFill>
                  <a:latin typeface="Arial Narrow" panose="020B0606020202030204" pitchFamily="34" charset="0"/>
                </a:rPr>
                <a:t>Chaque cohorte était appariée séparément. Par conséquent, il n’est pas approprié de faire des comparaisons entre les cohortes.</a:t>
              </a:r>
            </a:p>
          </p:txBody>
        </p:sp>
      </p:grpSp>
      <p:sp>
        <p:nvSpPr>
          <p:cNvPr id="29" name="TextBox 1">
            <a:extLst>
              <a:ext uri="{FF2B5EF4-FFF2-40B4-BE49-F238E27FC236}">
                <a16:creationId xmlns:a16="http://schemas.microsoft.com/office/drawing/2014/main" id="{AE05C713-BFF2-4038-A3E5-C163ACE476DB}"/>
              </a:ext>
            </a:extLst>
          </p:cNvPr>
          <p:cNvSpPr txBox="1"/>
          <p:nvPr/>
        </p:nvSpPr>
        <p:spPr>
          <a:xfrm>
            <a:off x="27005" y="6049761"/>
            <a:ext cx="7957346" cy="24622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014">
              <a:lnSpc>
                <a:spcPct val="80000"/>
              </a:lnSpc>
              <a:spcBef>
                <a:spcPts val="240"/>
              </a:spcBef>
              <a:defRPr/>
            </a:pPr>
            <a:r>
              <a:rPr lang="fr-CA" sz="1000" dirty="0">
                <a:latin typeface="Arial Narrow" panose="020B0606020202030204" pitchFamily="34" charset="0"/>
                <a:ea typeface="Arial Unicode MS" pitchFamily="34" charset="-128"/>
                <a:cs typeface="Arial Unicode MS" pitchFamily="34" charset="-128"/>
              </a:rPr>
              <a:t>ACOD : anticoagulant oral direct; AVC : accident vasculaire cérébral; ES : embolie systémique; FANV : FA non valvulaire; GI : gastro-intestinal; </a:t>
            </a:r>
            <a:r>
              <a:rPr lang="fr-CA" sz="1000" dirty="0">
                <a:latin typeface="Arial Narrow" panose="020B0606020202030204" pitchFamily="34" charset="0"/>
              </a:rPr>
              <a:t>HIC : hémorragie intracrânienne; IC : intervalle de confiance; NACO : anticoagulant oral </a:t>
            </a:r>
            <a:r>
              <a:rPr lang="fr-CA" sz="1000" dirty="0">
                <a:latin typeface="Arial Narrow" panose="020B0606020202030204" pitchFamily="34" charset="0"/>
                <a:ea typeface="Arial Unicode MS" pitchFamily="34" charset="-128"/>
                <a:cs typeface="Arial Unicode MS" pitchFamily="34" charset="-128"/>
              </a:rPr>
              <a:t>non antagoniste de la vitamine K; RRI : rapport des risques instantanés</a:t>
            </a:r>
          </a:p>
        </p:txBody>
      </p:sp>
      <p:pic>
        <p:nvPicPr>
          <p:cNvPr id="2" name="Picture 1">
            <a:extLst>
              <a:ext uri="{FF2B5EF4-FFF2-40B4-BE49-F238E27FC236}">
                <a16:creationId xmlns:a16="http://schemas.microsoft.com/office/drawing/2014/main" id="{60F8B572-5FA6-4BB7-AF21-8E7F9346A566}"/>
              </a:ext>
            </a:extLst>
          </p:cNvPr>
          <p:cNvPicPr>
            <a:picLocks noChangeAspect="1"/>
          </p:cNvPicPr>
          <p:nvPr/>
        </p:nvPicPr>
        <p:blipFill>
          <a:blip r:embed="rId6"/>
          <a:stretch>
            <a:fillRect/>
          </a:stretch>
        </p:blipFill>
        <p:spPr>
          <a:xfrm>
            <a:off x="0" y="1698292"/>
            <a:ext cx="9144000" cy="3461415"/>
          </a:xfrm>
          <a:prstGeom prst="rect">
            <a:avLst/>
          </a:prstGeom>
        </p:spPr>
      </p:pic>
    </p:spTree>
    <p:extLst>
      <p:ext uri="{BB962C8B-B14F-4D97-AF65-F5344CB8AC3E}">
        <p14:creationId xmlns:p14="http://schemas.microsoft.com/office/powerpoint/2010/main" val="2820337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59055" y="93704"/>
            <a:ext cx="7073265" cy="1107996"/>
          </a:xfrm>
          <a:prstGeom prst="rect">
            <a:avLst/>
          </a:prstGeom>
          <a:noFill/>
        </p:spPr>
        <p:txBody>
          <a:bodyPr wrap="square">
            <a:spAutoFit/>
          </a:bodyPr>
          <a:lstStyle/>
          <a:p>
            <a:pPr lvl="0">
              <a:defRPr/>
            </a:pPr>
            <a:r>
              <a:rPr lang="fr-FR" sz="2200" b="1" dirty="0">
                <a:solidFill>
                  <a:srgbClr val="183059"/>
                </a:solidFill>
                <a:latin typeface="Arial Narrow" panose="020B0606020202030204" pitchFamily="34" charset="0"/>
                <a:cs typeface="Aharoni" panose="02010803020104030203" pitchFamily="2" charset="-79"/>
              </a:rPr>
              <a:t>Analyse principale : Taux d’incidence et RRI des AVC/ES et des hémorragies majeures dans les cohortes dabigatran-</a:t>
            </a:r>
            <a:r>
              <a:rPr lang="fr-FR" sz="2200" b="1" dirty="0" err="1">
                <a:solidFill>
                  <a:srgbClr val="183059"/>
                </a:solidFill>
                <a:latin typeface="Arial Narrow" panose="020B0606020202030204" pitchFamily="34" charset="0"/>
                <a:cs typeface="Aharoni" panose="02010803020104030203" pitchFamily="2" charset="-79"/>
              </a:rPr>
              <a:t>rivaroxaban</a:t>
            </a:r>
            <a:r>
              <a:rPr lang="fr-FR" sz="2200" b="1" dirty="0">
                <a:solidFill>
                  <a:srgbClr val="183059"/>
                </a:solidFill>
                <a:latin typeface="Arial Narrow" panose="020B0606020202030204" pitchFamily="34" charset="0"/>
                <a:cs typeface="Aharoni" panose="02010803020104030203" pitchFamily="2" charset="-79"/>
              </a:rPr>
              <a:t> appariées en fonction du score de propension</a:t>
            </a:r>
            <a:endParaRPr lang="en-CA" sz="2200"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nl-NL" sz="1000" dirty="0">
                <a:solidFill>
                  <a:prstClr val="white"/>
                </a:solidFill>
                <a:latin typeface="Arial Narrow" panose="020B0606020202030204" pitchFamily="34" charset="0"/>
              </a:rPr>
              <a:t>Lip et al. Stroke. 2018;49:00-00. doi: 10.1161/STROKEAHA.118.020232.</a:t>
            </a:r>
          </a:p>
        </p:txBody>
      </p:sp>
      <p:pic>
        <p:nvPicPr>
          <p:cNvPr id="10" name="4E92DA43-5712-40E9-AFDC-2C1062C78C6F" descr="7646DFF2-B812-4635-AA57-5171E34E5A45@chrc">
            <a:extLst>
              <a:ext uri="{FF2B5EF4-FFF2-40B4-BE49-F238E27FC236}">
                <a16:creationId xmlns:a16="http://schemas.microsoft.com/office/drawing/2014/main" id="{B0BAFCC7-055E-468D-B839-EFE3D76795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5">
            <a:extLst>
              <a:ext uri="{FF2B5EF4-FFF2-40B4-BE49-F238E27FC236}">
                <a16:creationId xmlns:a16="http://schemas.microsoft.com/office/drawing/2014/main" id="{EF71D098-108F-475F-B8B3-98D1A8E37A29}"/>
              </a:ext>
            </a:extLst>
          </p:cNvPr>
          <p:cNvGrpSpPr/>
          <p:nvPr/>
        </p:nvGrpSpPr>
        <p:grpSpPr>
          <a:xfrm>
            <a:off x="-6447" y="5411652"/>
            <a:ext cx="9150447" cy="578638"/>
            <a:chOff x="381000" y="5675619"/>
            <a:chExt cx="11361804" cy="172294"/>
          </a:xfrm>
        </p:grpSpPr>
        <p:sp>
          <p:nvSpPr>
            <p:cNvPr id="27" name="Rectangle 26">
              <a:extLst>
                <a:ext uri="{FF2B5EF4-FFF2-40B4-BE49-F238E27FC236}">
                  <a16:creationId xmlns:a16="http://schemas.microsoft.com/office/drawing/2014/main" id="{38CD753A-1892-443F-9303-907EAF7B3DF3}"/>
                </a:ext>
              </a:extLst>
            </p:cNvPr>
            <p:cNvSpPr/>
            <p:nvPr/>
          </p:nvSpPr>
          <p:spPr bwMode="auto">
            <a:xfrm>
              <a:off x="381000" y="5675619"/>
              <a:ext cx="11353799" cy="166334"/>
            </a:xfrm>
            <a:prstGeom prst="rect">
              <a:avLst/>
            </a:prstGeom>
            <a:solidFill>
              <a:schemeClr val="accent1"/>
            </a:solidFill>
            <a:ln w="12700" cap="flat" cmpd="sng" algn="ctr">
              <a:noFill/>
              <a:prstDash val="solid"/>
              <a:round/>
              <a:headEnd type="none" w="med" len="med"/>
              <a:tailEnd type="none" w="med" len="med"/>
            </a:ln>
            <a:effectLst/>
          </p:spPr>
          <p:txBody>
            <a:bodyPr vert="horz" wrap="square" lIns="18288" tIns="0" rIns="0" bIns="0" numCol="1" rtlCol="0" anchor="t" anchorCtr="0" compatLnSpc="1">
              <a:prstTxWarp prst="textNoShape">
                <a:avLst/>
              </a:prstTxWarp>
              <a:spAutoFit/>
            </a:bodyPr>
            <a:lstStyle/>
            <a:p>
              <a:pPr defTabSz="863600" eaLnBrk="0" fontAlgn="base" hangingPunct="0">
                <a:lnSpc>
                  <a:spcPct val="90000"/>
                </a:lnSpc>
                <a:spcBef>
                  <a:spcPct val="30000"/>
                </a:spcBef>
                <a:spcAft>
                  <a:spcPct val="0"/>
                </a:spcAft>
              </a:pPr>
              <a:endParaRPr lang="en-US" sz="1200" b="1" dirty="0">
                <a:solidFill>
                  <a:srgbClr val="1C3A56"/>
                </a:solidFill>
                <a:latin typeface="Arial Narrow" panose="020B0606020202030204" pitchFamily="34" charset="0"/>
                <a:ea typeface="Arial Unicode MS" pitchFamily="34" charset="-128"/>
                <a:cs typeface="Arial" charset="0"/>
              </a:endParaRPr>
            </a:p>
          </p:txBody>
        </p:sp>
        <p:sp>
          <p:nvSpPr>
            <p:cNvPr id="28" name="Content Placeholder 2">
              <a:extLst>
                <a:ext uri="{FF2B5EF4-FFF2-40B4-BE49-F238E27FC236}">
                  <a16:creationId xmlns:a16="http://schemas.microsoft.com/office/drawing/2014/main" id="{9F620A8B-52CC-447D-998F-E70C22736725}"/>
                </a:ext>
              </a:extLst>
            </p:cNvPr>
            <p:cNvSpPr txBox="1">
              <a:spLocks/>
            </p:cNvSpPr>
            <p:nvPr/>
          </p:nvSpPr>
          <p:spPr bwMode="auto">
            <a:xfrm>
              <a:off x="422535" y="5692773"/>
              <a:ext cx="11320269" cy="1551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ct val="90000"/>
                </a:lnSpc>
                <a:spcBef>
                  <a:spcPct val="30000"/>
                </a:spcBef>
                <a:spcAft>
                  <a:spcPct val="0"/>
                </a:spcAft>
                <a:defRPr sz="2400" b="1">
                  <a:solidFill>
                    <a:srgbClr val="2A4364"/>
                  </a:solidFill>
                  <a:latin typeface="+mn-lt"/>
                  <a:ea typeface="+mn-ea"/>
                  <a:cs typeface="+mn-cs"/>
                </a:defRPr>
              </a:lvl1pPr>
              <a:lvl2pPr marL="284163" indent="-282575" algn="l" rtl="0" eaLnBrk="0" fontAlgn="base" hangingPunct="0">
                <a:lnSpc>
                  <a:spcPct val="90000"/>
                </a:lnSpc>
                <a:spcBef>
                  <a:spcPct val="30000"/>
                </a:spcBef>
                <a:spcAft>
                  <a:spcPct val="0"/>
                </a:spcAft>
                <a:buClr>
                  <a:srgbClr val="FFCC00"/>
                </a:buClr>
                <a:buFont typeface="Wingdings" pitchFamily="2" charset="2"/>
                <a:buChar char="§"/>
                <a:defRPr sz="2400">
                  <a:solidFill>
                    <a:srgbClr val="2A4364"/>
                  </a:solidFill>
                  <a:latin typeface="+mn-lt"/>
                </a:defRPr>
              </a:lvl2pPr>
              <a:lvl3pPr marL="685800" indent="-287338" algn="l" rtl="0" eaLnBrk="0" fontAlgn="base" hangingPunct="0">
                <a:lnSpc>
                  <a:spcPct val="90000"/>
                </a:lnSpc>
                <a:spcBef>
                  <a:spcPct val="30000"/>
                </a:spcBef>
                <a:spcAft>
                  <a:spcPct val="0"/>
                </a:spcAft>
                <a:buClr>
                  <a:srgbClr val="FFCC00"/>
                </a:buClr>
                <a:buFont typeface="Arial" charset="0"/>
                <a:buChar char="–"/>
                <a:defRPr sz="2000">
                  <a:solidFill>
                    <a:srgbClr val="2A4364"/>
                  </a:solidFill>
                  <a:latin typeface="+mn-lt"/>
                </a:defRPr>
              </a:lvl3pPr>
              <a:lvl4pPr marL="1085850" indent="-285750" algn="l" rtl="0" eaLnBrk="0" fontAlgn="base" hangingPunct="0">
                <a:lnSpc>
                  <a:spcPct val="90000"/>
                </a:lnSpc>
                <a:spcBef>
                  <a:spcPct val="30000"/>
                </a:spcBef>
                <a:spcAft>
                  <a:spcPct val="0"/>
                </a:spcAft>
                <a:buClr>
                  <a:srgbClr val="FFCC00"/>
                </a:buClr>
                <a:buChar char="•"/>
                <a:defRPr>
                  <a:solidFill>
                    <a:srgbClr val="2A4364"/>
                  </a:solidFill>
                  <a:latin typeface="+mn-lt"/>
                </a:defRPr>
              </a:lvl4pPr>
              <a:lvl5pPr marL="1485900" indent="-285750" algn="l" rtl="0" eaLnBrk="0" fontAlgn="base" hangingPunct="0">
                <a:lnSpc>
                  <a:spcPct val="90000"/>
                </a:lnSpc>
                <a:spcBef>
                  <a:spcPct val="30000"/>
                </a:spcBef>
                <a:spcAft>
                  <a:spcPct val="0"/>
                </a:spcAft>
                <a:buClr>
                  <a:srgbClr val="FFCC00"/>
                </a:buClr>
                <a:buFont typeface="Arial" charset="0"/>
                <a:buChar char="–"/>
                <a:defRPr sz="1600">
                  <a:solidFill>
                    <a:srgbClr val="2A4364"/>
                  </a:solidFill>
                  <a:latin typeface="+mn-lt"/>
                </a:defRPr>
              </a:lvl5pPr>
              <a:lvl6pPr marL="19431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6pPr>
              <a:lvl7pPr marL="24003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7pPr>
              <a:lvl8pPr marL="28575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8pPr>
              <a:lvl9pPr marL="33147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9pPr>
            </a:lstStyle>
            <a:p>
              <a:pPr marL="0" indent="0" algn="ctr" defTabSz="914014">
                <a:lnSpc>
                  <a:spcPct val="100000"/>
                </a:lnSpc>
                <a:spcBef>
                  <a:spcPts val="0"/>
                </a:spcBef>
              </a:pPr>
              <a:r>
                <a:rPr lang="fr-FR" sz="1400" dirty="0">
                  <a:solidFill>
                    <a:srgbClr val="FFFFFF"/>
                  </a:solidFill>
                  <a:latin typeface="Arial Narrow" panose="020B0606020202030204" pitchFamily="34" charset="0"/>
                </a:rPr>
                <a:t>Limites : Aucun essai clinique comparatif direct adéquat et bien contrôlé n’a comparé l’efficacité et l’innocuité de divers NACO. </a:t>
              </a:r>
            </a:p>
            <a:p>
              <a:pPr marL="0" indent="0" algn="ctr" defTabSz="914014">
                <a:lnSpc>
                  <a:spcPct val="100000"/>
                </a:lnSpc>
                <a:spcBef>
                  <a:spcPts val="0"/>
                </a:spcBef>
              </a:pPr>
              <a:r>
                <a:rPr lang="fr-FR" sz="1400" dirty="0">
                  <a:solidFill>
                    <a:srgbClr val="FFFFFF"/>
                  </a:solidFill>
                  <a:latin typeface="Arial Narrow" panose="020B0606020202030204" pitchFamily="34" charset="0"/>
                </a:rPr>
                <a:t>Chaque cohorte était appariée séparément. Par conséquent, il n’est pas approprié de faire des comparaisons entre les cohortes.</a:t>
              </a:r>
            </a:p>
          </p:txBody>
        </p:sp>
      </p:grpSp>
      <p:sp>
        <p:nvSpPr>
          <p:cNvPr id="29" name="TextBox 1">
            <a:extLst>
              <a:ext uri="{FF2B5EF4-FFF2-40B4-BE49-F238E27FC236}">
                <a16:creationId xmlns:a16="http://schemas.microsoft.com/office/drawing/2014/main" id="{AE05C713-BFF2-4038-A3E5-C163ACE476DB}"/>
              </a:ext>
            </a:extLst>
          </p:cNvPr>
          <p:cNvSpPr txBox="1"/>
          <p:nvPr/>
        </p:nvSpPr>
        <p:spPr>
          <a:xfrm>
            <a:off x="27005" y="6049761"/>
            <a:ext cx="7957346" cy="24622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014">
              <a:lnSpc>
                <a:spcPct val="80000"/>
              </a:lnSpc>
              <a:spcBef>
                <a:spcPts val="240"/>
              </a:spcBef>
              <a:defRPr/>
            </a:pPr>
            <a:r>
              <a:rPr lang="fr-CA" sz="1000" dirty="0">
                <a:latin typeface="Arial Narrow" panose="020B0606020202030204" pitchFamily="34" charset="0"/>
                <a:ea typeface="Arial Unicode MS" pitchFamily="34" charset="-128"/>
                <a:cs typeface="Arial Unicode MS" pitchFamily="34" charset="-128"/>
              </a:rPr>
              <a:t>ACOD : anticoagulant oral direct; AVC : accident vasculaire cérébral; ES : embolie systémique; FANV : FA non valvulaire; GI : gastro-intestinal; </a:t>
            </a:r>
            <a:r>
              <a:rPr lang="fr-CA" sz="1000" dirty="0">
                <a:latin typeface="Arial Narrow" panose="020B0606020202030204" pitchFamily="34" charset="0"/>
              </a:rPr>
              <a:t>HIC : hémorragie intracrânienne; IC : intervalle de confiance; NACO : anticoagulant oral </a:t>
            </a:r>
            <a:r>
              <a:rPr lang="fr-CA" sz="1000" dirty="0">
                <a:latin typeface="Arial Narrow" panose="020B0606020202030204" pitchFamily="34" charset="0"/>
                <a:ea typeface="Arial Unicode MS" pitchFamily="34" charset="-128"/>
                <a:cs typeface="Arial Unicode MS" pitchFamily="34" charset="-128"/>
              </a:rPr>
              <a:t>non antagoniste de la vitamine K; RRI : rapport des risques instantanés</a:t>
            </a:r>
          </a:p>
        </p:txBody>
      </p:sp>
      <p:pic>
        <p:nvPicPr>
          <p:cNvPr id="3" name="Picture 2">
            <a:extLst>
              <a:ext uri="{FF2B5EF4-FFF2-40B4-BE49-F238E27FC236}">
                <a16:creationId xmlns:a16="http://schemas.microsoft.com/office/drawing/2014/main" id="{6BD274DB-A841-428B-9AA7-F89B13E17229}"/>
              </a:ext>
            </a:extLst>
          </p:cNvPr>
          <p:cNvPicPr>
            <a:picLocks noChangeAspect="1"/>
          </p:cNvPicPr>
          <p:nvPr/>
        </p:nvPicPr>
        <p:blipFill>
          <a:blip r:embed="rId6"/>
          <a:stretch>
            <a:fillRect/>
          </a:stretch>
        </p:blipFill>
        <p:spPr>
          <a:xfrm>
            <a:off x="0" y="1835375"/>
            <a:ext cx="9144000" cy="3187249"/>
          </a:xfrm>
          <a:prstGeom prst="rect">
            <a:avLst/>
          </a:prstGeom>
        </p:spPr>
      </p:pic>
    </p:spTree>
    <p:extLst>
      <p:ext uri="{BB962C8B-B14F-4D97-AF65-F5344CB8AC3E}">
        <p14:creationId xmlns:p14="http://schemas.microsoft.com/office/powerpoint/2010/main" val="1715183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FFC3471-04E4-445B-BE0F-BBA3A18235CF}"/>
              </a:ext>
            </a:extLst>
          </p:cNvPr>
          <p:cNvSpPr/>
          <p:nvPr/>
        </p:nvSpPr>
        <p:spPr>
          <a:xfrm>
            <a:off x="803560" y="2076755"/>
            <a:ext cx="7777328" cy="1754326"/>
          </a:xfrm>
          <a:prstGeom prst="rect">
            <a:avLst/>
          </a:prstGeom>
          <a:noFill/>
        </p:spPr>
        <p:txBody>
          <a:bodyPr wrap="square">
            <a:spAutoFit/>
          </a:bodyPr>
          <a:lstStyle/>
          <a:p>
            <a:pPr algn="ctr"/>
            <a:r>
              <a:rPr lang="fr-CH" sz="3600" b="1" dirty="0">
                <a:solidFill>
                  <a:srgbClr val="1B1A5A"/>
                </a:solidFill>
                <a:latin typeface="Arial Narrow" panose="020B0606020202030204" pitchFamily="34" charset="0"/>
                <a:cs typeface="Aharoni" panose="02010803020104030203" pitchFamily="2" charset="-79"/>
              </a:rPr>
              <a:t>Efficacité et innocuité du dabigatran, du rivaroxaban et de l’apixaban vs la warfarine dans la FA non valvulaire</a:t>
            </a:r>
          </a:p>
        </p:txBody>
      </p:sp>
      <p:sp>
        <p:nvSpPr>
          <p:cNvPr id="12" name="TextBox 11">
            <a:extLst>
              <a:ext uri="{FF2B5EF4-FFF2-40B4-BE49-F238E27FC236}">
                <a16:creationId xmlns:a16="http://schemas.microsoft.com/office/drawing/2014/main" id="{B8CDAB89-A4C5-4014-94F2-06E132F79EFA}"/>
              </a:ext>
            </a:extLst>
          </p:cNvPr>
          <p:cNvSpPr txBox="1"/>
          <p:nvPr/>
        </p:nvSpPr>
        <p:spPr>
          <a:xfrm>
            <a:off x="8962" y="4326558"/>
            <a:ext cx="9144000" cy="523220"/>
          </a:xfrm>
          <a:prstGeom prst="rect">
            <a:avLst/>
          </a:prstGeom>
          <a:noFill/>
        </p:spPr>
        <p:txBody>
          <a:bodyPr wrap="square" rtlCol="0">
            <a:spAutoFit/>
          </a:bodyPr>
          <a:lstStyle/>
          <a:p>
            <a:pPr algn="ctr" defTabSz="914400" fontAlgn="base">
              <a:spcBef>
                <a:spcPct val="0"/>
              </a:spcBef>
              <a:spcAft>
                <a:spcPct val="0"/>
              </a:spcAft>
            </a:pPr>
            <a:r>
              <a:rPr lang="en-US" sz="1400" b="1" spc="50" dirty="0">
                <a:solidFill>
                  <a:srgbClr val="000000"/>
                </a:solidFill>
                <a:latin typeface="Arial Narrow" panose="020B0606020202030204" pitchFamily="34" charset="0"/>
                <a:ea typeface="ＭＳ Ｐゴシック" pitchFamily="34" charset="-128"/>
              </a:rPr>
              <a:t>Yao X, Abraham NS, </a:t>
            </a:r>
            <a:r>
              <a:rPr lang="en-US" sz="1400" b="1" spc="50" dirty="0" err="1">
                <a:solidFill>
                  <a:srgbClr val="000000"/>
                </a:solidFill>
                <a:latin typeface="Arial Narrow" panose="020B0606020202030204" pitchFamily="34" charset="0"/>
                <a:ea typeface="ＭＳ Ｐゴシック" pitchFamily="34" charset="-128"/>
              </a:rPr>
              <a:t>Sangaralingham</a:t>
            </a:r>
            <a:r>
              <a:rPr lang="en-US" sz="1400" b="1" spc="50" dirty="0">
                <a:solidFill>
                  <a:srgbClr val="000000"/>
                </a:solidFill>
                <a:latin typeface="Arial Narrow" panose="020B0606020202030204" pitchFamily="34" charset="0"/>
                <a:ea typeface="ＭＳ Ｐゴシック" pitchFamily="34" charset="-128"/>
              </a:rPr>
              <a:t> LR, </a:t>
            </a:r>
            <a:r>
              <a:rPr lang="en-US" sz="1400" b="1" spc="50" dirty="0" err="1">
                <a:solidFill>
                  <a:srgbClr val="000000"/>
                </a:solidFill>
                <a:latin typeface="Arial Narrow" panose="020B0606020202030204" pitchFamily="34" charset="0"/>
                <a:ea typeface="ＭＳ Ｐゴシック" pitchFamily="34" charset="-128"/>
              </a:rPr>
              <a:t>Bellolio</a:t>
            </a:r>
            <a:r>
              <a:rPr lang="en-US" sz="1400" b="1" spc="50" dirty="0">
                <a:solidFill>
                  <a:srgbClr val="000000"/>
                </a:solidFill>
                <a:latin typeface="Arial Narrow" panose="020B0606020202030204" pitchFamily="34" charset="0"/>
                <a:ea typeface="ＭＳ Ｐゴシック" pitchFamily="34" charset="-128"/>
              </a:rPr>
              <a:t> MF,</a:t>
            </a:r>
            <a:r>
              <a:rPr lang="en-US" sz="1400" b="1" spc="50" baseline="30000" dirty="0">
                <a:solidFill>
                  <a:srgbClr val="000000"/>
                </a:solidFill>
                <a:latin typeface="Arial Narrow" panose="020B0606020202030204" pitchFamily="34" charset="0"/>
                <a:ea typeface="ＭＳ Ｐゴシック" pitchFamily="34" charset="-128"/>
              </a:rPr>
              <a:t>  </a:t>
            </a:r>
            <a:r>
              <a:rPr lang="en-US" sz="1400" b="1" spc="50" dirty="0" err="1">
                <a:solidFill>
                  <a:srgbClr val="000000"/>
                </a:solidFill>
                <a:latin typeface="Arial Narrow" panose="020B0606020202030204" pitchFamily="34" charset="0"/>
                <a:ea typeface="ＭＳ Ｐゴシック" pitchFamily="34" charset="-128"/>
              </a:rPr>
              <a:t>McBane</a:t>
            </a:r>
            <a:r>
              <a:rPr lang="en-US" sz="1400" b="1" spc="50" dirty="0">
                <a:solidFill>
                  <a:srgbClr val="000000"/>
                </a:solidFill>
                <a:latin typeface="Arial Narrow" panose="020B0606020202030204" pitchFamily="34" charset="0"/>
                <a:ea typeface="ＭＳ Ｐゴシック" pitchFamily="34" charset="-128"/>
              </a:rPr>
              <a:t> RD, Shah ND, </a:t>
            </a:r>
            <a:r>
              <a:rPr lang="en-US" sz="1400" b="1" spc="50" dirty="0" err="1">
                <a:solidFill>
                  <a:srgbClr val="000000"/>
                </a:solidFill>
                <a:latin typeface="Arial Narrow" panose="020B0606020202030204" pitchFamily="34" charset="0"/>
                <a:ea typeface="ＭＳ Ｐゴシック" pitchFamily="34" charset="-128"/>
              </a:rPr>
              <a:t>Noseworthy</a:t>
            </a:r>
            <a:r>
              <a:rPr lang="en-US" sz="1400" b="1" spc="50" dirty="0">
                <a:solidFill>
                  <a:srgbClr val="000000"/>
                </a:solidFill>
                <a:latin typeface="Arial Narrow" panose="020B0606020202030204" pitchFamily="34" charset="0"/>
                <a:ea typeface="ＭＳ Ｐゴシック" pitchFamily="34" charset="-128"/>
              </a:rPr>
              <a:t> PA</a:t>
            </a:r>
            <a:endParaRPr lang="en-US" sz="1400" b="1" spc="50" baseline="30000" dirty="0">
              <a:solidFill>
                <a:srgbClr val="000000"/>
              </a:solidFill>
              <a:latin typeface="Arial Narrow" panose="020B0606020202030204" pitchFamily="34" charset="0"/>
              <a:ea typeface="ＭＳ Ｐゴシック" pitchFamily="34" charset="-128"/>
            </a:endParaRPr>
          </a:p>
          <a:p>
            <a:pPr algn="ctr" defTabSz="914400" fontAlgn="base">
              <a:spcBef>
                <a:spcPct val="0"/>
              </a:spcBef>
              <a:spcAft>
                <a:spcPct val="0"/>
              </a:spcAft>
            </a:pPr>
            <a:endParaRPr lang="en-GB" sz="1400" b="1" spc="50" dirty="0">
              <a:solidFill>
                <a:srgbClr val="000000"/>
              </a:solidFill>
              <a:latin typeface="Arial Narrow" panose="020B0606020202030204" pitchFamily="34" charset="0"/>
              <a:ea typeface="ＭＳ Ｐゴシック" pitchFamily="34" charset="-128"/>
            </a:endParaRPr>
          </a:p>
        </p:txBody>
      </p:sp>
      <p:sp>
        <p:nvSpPr>
          <p:cNvPr id="13" name="TextBox 12">
            <a:extLst>
              <a:ext uri="{FF2B5EF4-FFF2-40B4-BE49-F238E27FC236}">
                <a16:creationId xmlns:a16="http://schemas.microsoft.com/office/drawing/2014/main" id="{11D29624-F98D-4F41-821F-E887CE3F9DF9}"/>
              </a:ext>
            </a:extLst>
          </p:cNvPr>
          <p:cNvSpPr txBox="1"/>
          <p:nvPr/>
        </p:nvSpPr>
        <p:spPr>
          <a:xfrm>
            <a:off x="385925" y="6485820"/>
            <a:ext cx="2508842" cy="246221"/>
          </a:xfrm>
          <a:prstGeom prst="rect">
            <a:avLst/>
          </a:prstGeom>
          <a:noFill/>
        </p:spPr>
        <p:txBody>
          <a:bodyPr wrap="square" rtlCol="0">
            <a:spAutoFit/>
          </a:bodyPr>
          <a:lstStyle/>
          <a:p>
            <a:r>
              <a:rPr lang="en-US" sz="1000" dirty="0">
                <a:solidFill>
                  <a:srgbClr val="FFFFFF"/>
                </a:solidFill>
                <a:latin typeface="Arial Narrow" panose="020B0606020202030204" pitchFamily="34" charset="0"/>
                <a:cs typeface="Lato"/>
              </a:rPr>
              <a:t>Yao et al. J Am Heart Assoc. 2016;5:e003725</a:t>
            </a:r>
          </a:p>
        </p:txBody>
      </p:sp>
      <p:pic>
        <p:nvPicPr>
          <p:cNvPr id="9" name="4E92DA43-5712-40E9-AFDC-2C1062C78C6F" descr="7646DFF2-B812-4635-AA57-5171E34E5A45@chrc">
            <a:extLst>
              <a:ext uri="{FF2B5EF4-FFF2-40B4-BE49-F238E27FC236}">
                <a16:creationId xmlns:a16="http://schemas.microsoft.com/office/drawing/2014/main" id="{5B2AB2FD-1CDE-4E83-A377-EC80FBDA2A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73247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250138"/>
            <a:ext cx="6408319"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Apixaban </a:t>
            </a:r>
            <a:r>
              <a:rPr lang="en-CA" sz="4000" b="1" dirty="0" err="1">
                <a:solidFill>
                  <a:srgbClr val="183059"/>
                </a:solidFill>
                <a:latin typeface="Arial Narrow" panose="020B0606020202030204" pitchFamily="34" charset="0"/>
                <a:cs typeface="Aharoni" panose="02010803020104030203" pitchFamily="2" charset="-79"/>
              </a:rPr>
              <a:t>vs</a:t>
            </a:r>
            <a:r>
              <a:rPr lang="en-CA" sz="4000" b="1" dirty="0">
                <a:solidFill>
                  <a:srgbClr val="183059"/>
                </a:solidFill>
                <a:latin typeface="Arial Narrow" panose="020B0606020202030204" pitchFamily="34" charset="0"/>
                <a:cs typeface="Aharoni" panose="02010803020104030203" pitchFamily="2" charset="-79"/>
              </a:rPr>
              <a:t> Warfarine</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graphicFrame>
        <p:nvGraphicFramePr>
          <p:cNvPr id="18" name="Table 17">
            <a:extLst>
              <a:ext uri="{FF2B5EF4-FFF2-40B4-BE49-F238E27FC236}">
                <a16:creationId xmlns:a16="http://schemas.microsoft.com/office/drawing/2014/main" id="{B20D4200-EA80-48B0-AD0E-F9A6CD2C7FFF}"/>
              </a:ext>
            </a:extLst>
          </p:cNvPr>
          <p:cNvGraphicFramePr>
            <a:graphicFrameLocks noGrp="1"/>
          </p:cNvGraphicFramePr>
          <p:nvPr>
            <p:extLst>
              <p:ext uri="{D42A27DB-BD31-4B8C-83A1-F6EECF244321}">
                <p14:modId xmlns:p14="http://schemas.microsoft.com/office/powerpoint/2010/main" val="1994171737"/>
              </p:ext>
            </p:extLst>
          </p:nvPr>
        </p:nvGraphicFramePr>
        <p:xfrm>
          <a:off x="581891" y="1669673"/>
          <a:ext cx="8146473" cy="3989278"/>
        </p:xfrm>
        <a:graphic>
          <a:graphicData uri="http://schemas.openxmlformats.org/drawingml/2006/table">
            <a:tbl>
              <a:tblPr firstRow="1" firstCol="1" bandRow="1"/>
              <a:tblGrid>
                <a:gridCol w="2985025">
                  <a:extLst>
                    <a:ext uri="{9D8B030D-6E8A-4147-A177-3AD203B41FA5}">
                      <a16:colId xmlns:a16="http://schemas.microsoft.com/office/drawing/2014/main" val="20000"/>
                    </a:ext>
                  </a:extLst>
                </a:gridCol>
                <a:gridCol w="2421271">
                  <a:extLst>
                    <a:ext uri="{9D8B030D-6E8A-4147-A177-3AD203B41FA5}">
                      <a16:colId xmlns:a16="http://schemas.microsoft.com/office/drawing/2014/main" val="20001"/>
                    </a:ext>
                  </a:extLst>
                </a:gridCol>
                <a:gridCol w="2740177">
                  <a:extLst>
                    <a:ext uri="{9D8B030D-6E8A-4147-A177-3AD203B41FA5}">
                      <a16:colId xmlns:a16="http://schemas.microsoft.com/office/drawing/2014/main" val="20002"/>
                    </a:ext>
                  </a:extLst>
                </a:gridCol>
              </a:tblGrid>
              <a:tr h="112677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600" dirty="0">
                          <a:effectLst/>
                        </a:rPr>
                        <a:t> </a:t>
                      </a: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ap="flat" cmpd="sng" algn="ctr">
                      <a:solidFill>
                        <a:srgbClr val="18305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r>
                        <a:rPr lang="en-US" sz="1600" dirty="0">
                          <a:effectLst/>
                          <a:latin typeface="Arial Narrow" panose="020B0606020202030204" pitchFamily="34" charset="0"/>
                        </a:rPr>
                        <a:t>ARISTOLE</a:t>
                      </a:r>
                      <a:endParaRPr lang="en-US" sz="2000" dirty="0">
                        <a:effectLst/>
                        <a:latin typeface="Arial Narrow" panose="020B0606020202030204" pitchFamily="34" charset="0"/>
                      </a:endParaRPr>
                    </a:p>
                    <a:p>
                      <a:pPr marL="0" marR="0" algn="ctr">
                        <a:lnSpc>
                          <a:spcPct val="115000"/>
                        </a:lnSpc>
                        <a:spcBef>
                          <a:spcPts val="0"/>
                        </a:spcBef>
                        <a:spcAft>
                          <a:spcPts val="0"/>
                        </a:spcAft>
                      </a:pPr>
                      <a:r>
                        <a:rPr lang="en-US" sz="1600" dirty="0">
                          <a:effectLst/>
                          <a:latin typeface="Arial Narrow" panose="020B0606020202030204" pitchFamily="34" charset="0"/>
                        </a:rPr>
                        <a:t>Apixaban </a:t>
                      </a:r>
                      <a:r>
                        <a:rPr lang="en-US" sz="1600" dirty="0" err="1">
                          <a:effectLst/>
                          <a:latin typeface="Arial Narrow" panose="020B0606020202030204" pitchFamily="34" charset="0"/>
                        </a:rPr>
                        <a:t>vs</a:t>
                      </a:r>
                      <a:r>
                        <a:rPr lang="en-US" sz="1600" dirty="0">
                          <a:effectLst/>
                          <a:latin typeface="Arial Narrow" panose="020B0606020202030204" pitchFamily="34" charset="0"/>
                        </a:rPr>
                        <a:t> Warfarine</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w="12700" cap="flat" cmpd="sng" algn="ctr">
                      <a:solidFill>
                        <a:srgbClr val="18305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5399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ap="flat" cmpd="sng" algn="ctr">
                      <a:solidFill>
                        <a:srgbClr val="183059"/>
                      </a:solidFill>
                      <a:prstDash val="solid"/>
                      <a:round/>
                      <a:headEnd type="none" w="med" len="med"/>
                      <a:tailEnd type="none" w="med" len="med"/>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b="0" dirty="0">
                        <a:solidFill>
                          <a:schemeClr val="tx1"/>
                        </a:solidFill>
                        <a:effectLst/>
                        <a:latin typeface="+mn-lt"/>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b="1" dirty="0">
                          <a:effectLst/>
                          <a:latin typeface="Arial Narrow" panose="020B0606020202030204" pitchFamily="34" charset="0"/>
                        </a:rPr>
                        <a:t>RRI (IC à</a:t>
                      </a:r>
                      <a:r>
                        <a:rPr lang="en-US" sz="1600" b="1" baseline="0" dirty="0">
                          <a:effectLst/>
                          <a:latin typeface="Arial Narrow" panose="020B0606020202030204" pitchFamily="34" charset="0"/>
                        </a:rPr>
                        <a:t> </a:t>
                      </a:r>
                      <a:r>
                        <a:rPr lang="en-US" sz="1600" b="1" dirty="0">
                          <a:effectLst/>
                          <a:latin typeface="Arial Narrow" panose="020B0606020202030204" pitchFamily="34" charset="0"/>
                        </a:rPr>
                        <a:t>95%)</a:t>
                      </a:r>
                      <a:endParaRPr lang="en-US" sz="1600" b="1"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ap="flat" cmpd="sng" algn="ctr">
                      <a:solidFill>
                        <a:srgbClr val="183059"/>
                      </a:solidFill>
                      <a:prstDash val="solid"/>
                      <a:round/>
                      <a:headEnd type="none" w="med" len="med"/>
                      <a:tailEnd type="none" w="med" len="med"/>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1"/>
                  </a:ext>
                </a:extLst>
              </a:tr>
              <a:tr h="742932">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fr-CA" sz="1800" noProof="0">
                          <a:effectLst/>
                          <a:latin typeface="Arial Narrow" panose="020B0606020202030204" pitchFamily="34" charset="0"/>
                        </a:rPr>
                        <a:t>AVC</a:t>
                      </a:r>
                      <a:r>
                        <a:rPr lang="fr-CA" sz="1800" baseline="0" noProof="0">
                          <a:effectLst/>
                          <a:latin typeface="Arial Narrow" panose="020B0606020202030204" pitchFamily="34" charset="0"/>
                        </a:rPr>
                        <a:t> ou embolie systémique</a:t>
                      </a:r>
                      <a:endParaRPr lang="fr-CA" sz="2400" b="0" noProof="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dirty="0">
                        <a:effectLst/>
                        <a:latin typeface="+mn-lt"/>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Times New Roman"/>
                        </a:rPr>
                        <a:t>0,79* (0,66, 0,95)</a:t>
                      </a:r>
                      <a:endParaRPr lang="en-US" sz="1600" dirty="0">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22642">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fr-CA" sz="1800" noProof="0">
                          <a:effectLst/>
                          <a:latin typeface="Arial Narrow" panose="020B0606020202030204" pitchFamily="34" charset="0"/>
                        </a:rPr>
                        <a:t>Hémorragie majeure</a:t>
                      </a:r>
                      <a:endParaRPr lang="fr-CA" sz="2400" b="0" noProof="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dirty="0">
                        <a:effectLst/>
                        <a:latin typeface="+mn-lt"/>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Times New Roman"/>
                        </a:rPr>
                        <a:t>0,69*** (0,60, 0,80)</a:t>
                      </a:r>
                      <a:endParaRPr lang="en-US" sz="1600" dirty="0">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3"/>
                  </a:ext>
                </a:extLst>
              </a:tr>
              <a:tr h="742932">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114300" marR="0">
                        <a:lnSpc>
                          <a:spcPct val="115000"/>
                        </a:lnSpc>
                        <a:spcBef>
                          <a:spcPts val="0"/>
                        </a:spcBef>
                        <a:spcAft>
                          <a:spcPts val="0"/>
                        </a:spcAft>
                      </a:pPr>
                      <a:r>
                        <a:rPr lang="fr-CA" sz="1800" b="0" noProof="0" dirty="0">
                          <a:effectLst/>
                          <a:latin typeface="Arial Narrow" panose="020B0606020202030204" pitchFamily="34" charset="0"/>
                        </a:rPr>
                        <a:t>Intracrânienne </a:t>
                      </a:r>
                      <a:endParaRPr lang="fr-CA" sz="2400" b="0" noProof="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dirty="0">
                        <a:effectLst/>
                        <a:latin typeface="+mn-lt"/>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Times New Roman"/>
                        </a:rPr>
                        <a:t>0,42*** (0,30, 0,58)</a:t>
                      </a:r>
                      <a:endParaRPr lang="en-US" sz="1600" dirty="0">
                        <a:effectLst/>
                        <a:latin typeface="Arial Narrow" panose="020B0606020202030204" pitchFamily="34" charset="0"/>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0" name="TextBox 19">
            <a:extLst>
              <a:ext uri="{FF2B5EF4-FFF2-40B4-BE49-F238E27FC236}">
                <a16:creationId xmlns:a16="http://schemas.microsoft.com/office/drawing/2014/main" id="{B21A9A40-E1E6-4B1C-BF22-61760C8C21E0}"/>
              </a:ext>
            </a:extLst>
          </p:cNvPr>
          <p:cNvSpPr txBox="1"/>
          <p:nvPr/>
        </p:nvSpPr>
        <p:spPr>
          <a:xfrm>
            <a:off x="755701" y="5800025"/>
            <a:ext cx="7635263" cy="600164"/>
          </a:xfrm>
          <a:prstGeom prst="rect">
            <a:avLst/>
          </a:prstGeom>
          <a:noFill/>
        </p:spPr>
        <p:txBody>
          <a:bodyPr wrap="square" rtlCol="0">
            <a:spAutoFit/>
          </a:bodyPr>
          <a:lstStyle/>
          <a:p>
            <a:r>
              <a:rPr lang="en-US" sz="1100" b="1" dirty="0">
                <a:solidFill>
                  <a:prstClr val="black"/>
                </a:solidFill>
                <a:latin typeface="Arial Narrow" panose="020B0606020202030204" pitchFamily="34" charset="0"/>
              </a:rPr>
              <a:t>*p&lt;0,05, **p&lt;0,01, ***p&lt;0,001</a:t>
            </a:r>
          </a:p>
          <a:p>
            <a:r>
              <a:rPr lang="en-CA" sz="1100" b="1" dirty="0">
                <a:latin typeface="Arial Narrow" pitchFamily="34" charset="0"/>
                <a:cs typeface="Calibri"/>
              </a:rPr>
              <a:t>Ƚ</a:t>
            </a:r>
            <a:r>
              <a:rPr lang="en-CA" sz="1100" b="1" dirty="0">
                <a:latin typeface="Arial Narrow" pitchFamily="34" charset="0"/>
              </a:rPr>
              <a:t>OLDW: </a:t>
            </a:r>
            <a:r>
              <a:rPr lang="en-CA" sz="1100" b="1" dirty="0" err="1">
                <a:latin typeface="Arial Narrow" pitchFamily="34" charset="0"/>
              </a:rPr>
              <a:t>OptumLabs</a:t>
            </a:r>
            <a:r>
              <a:rPr lang="en-CA" sz="1100" b="1" dirty="0">
                <a:latin typeface="Arial Narrow" pitchFamily="34" charset="0"/>
              </a:rPr>
              <a:t> Data Warehouse</a:t>
            </a:r>
            <a:r>
              <a:rPr lang="en-US" sz="1100" b="1" dirty="0">
                <a:solidFill>
                  <a:prstClr val="black"/>
                </a:solidFill>
                <a:latin typeface="Arial Narrow" pitchFamily="34" charset="0"/>
              </a:rPr>
              <a:t> </a:t>
            </a:r>
          </a:p>
          <a:p>
            <a:endParaRPr lang="en-US" sz="1100" b="1" dirty="0">
              <a:solidFill>
                <a:prstClr val="black"/>
              </a:solidFill>
              <a:latin typeface="Arial Narrow" pitchFamily="34" charset="0"/>
            </a:endParaRPr>
          </a:p>
        </p:txBody>
      </p:sp>
      <p:sp>
        <p:nvSpPr>
          <p:cNvPr id="24" name="TextBox 23">
            <a:extLst>
              <a:ext uri="{FF2B5EF4-FFF2-40B4-BE49-F238E27FC236}">
                <a16:creationId xmlns:a16="http://schemas.microsoft.com/office/drawing/2014/main" id="{B7ECA8D5-5EA7-4C7F-8ED5-18347844A5CF}"/>
              </a:ext>
            </a:extLst>
          </p:cNvPr>
          <p:cNvSpPr txBox="1"/>
          <p:nvPr/>
        </p:nvSpPr>
        <p:spPr>
          <a:xfrm>
            <a:off x="3862993" y="1912994"/>
            <a:ext cx="1986762" cy="3917996"/>
          </a:xfrm>
          <a:prstGeom prst="rect">
            <a:avLst/>
          </a:prstGeom>
          <a:noFill/>
        </p:spPr>
        <p:txBody>
          <a:bodyPr wrap="none" rtlCol="0">
            <a:spAutoFit/>
          </a:bodyPr>
          <a:lstStyle/>
          <a:p>
            <a:pPr algn="ctr">
              <a:lnSpc>
                <a:spcPct val="115000"/>
              </a:lnSpc>
            </a:pPr>
            <a:r>
              <a:rPr lang="en-US" sz="1600" b="1" dirty="0" err="1">
                <a:solidFill>
                  <a:prstClr val="black"/>
                </a:solidFill>
                <a:latin typeface="Arial Narrow" panose="020B0606020202030204" pitchFamily="34" charset="0"/>
              </a:rPr>
              <a:t>OLDW</a:t>
            </a:r>
            <a:r>
              <a:rPr lang="en-US" sz="1600" b="1" dirty="0" err="1">
                <a:solidFill>
                  <a:prstClr val="black"/>
                </a:solidFill>
                <a:latin typeface="Calibri"/>
                <a:cs typeface="Calibri"/>
              </a:rPr>
              <a:t>ƚ</a:t>
            </a:r>
            <a:endParaRPr lang="en-US" sz="2000" b="1" dirty="0">
              <a:solidFill>
                <a:prstClr val="black"/>
              </a:solidFill>
              <a:latin typeface="Arial Narrow" panose="020B0606020202030204" pitchFamily="34" charset="0"/>
            </a:endParaRPr>
          </a:p>
          <a:p>
            <a:pPr algn="ctr">
              <a:lnSpc>
                <a:spcPct val="115000"/>
              </a:lnSpc>
            </a:pPr>
            <a:r>
              <a:rPr lang="en-US" sz="1600" b="1" dirty="0">
                <a:solidFill>
                  <a:prstClr val="black"/>
                </a:solidFill>
                <a:latin typeface="Arial Narrow" panose="020B0606020202030204" pitchFamily="34" charset="0"/>
              </a:rPr>
              <a:t>Apixaban </a:t>
            </a:r>
            <a:r>
              <a:rPr lang="en-US" sz="1600" b="1" dirty="0" err="1">
                <a:solidFill>
                  <a:prstClr val="black"/>
                </a:solidFill>
                <a:latin typeface="Arial Narrow" panose="020B0606020202030204" pitchFamily="34" charset="0"/>
              </a:rPr>
              <a:t>vs</a:t>
            </a:r>
            <a:r>
              <a:rPr lang="en-US" sz="1600" b="1" dirty="0">
                <a:solidFill>
                  <a:prstClr val="black"/>
                </a:solidFill>
                <a:latin typeface="Arial Narrow" panose="020B0606020202030204" pitchFamily="34" charset="0"/>
              </a:rPr>
              <a:t> Warfarine</a:t>
            </a: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r>
              <a:rPr lang="en-US" sz="1600" b="1" dirty="0">
                <a:solidFill>
                  <a:prstClr val="black"/>
                </a:solidFill>
                <a:latin typeface="Arial Narrow" panose="020B0606020202030204" pitchFamily="34" charset="0"/>
                <a:ea typeface="Calibri"/>
                <a:cs typeface="Arial" panose="020B0604020202020204" pitchFamily="34" charset="0"/>
              </a:rPr>
              <a:t>RRI (IC à 95%)</a:t>
            </a:r>
          </a:p>
          <a:p>
            <a:pPr algn="ctr" fontAlgn="ctr"/>
            <a:endParaRPr lang="en-US" sz="2400" dirty="0">
              <a:solidFill>
                <a:prstClr val="black"/>
              </a:solidFill>
              <a:latin typeface="Arial Narrow" panose="020B0606020202030204" pitchFamily="34" charset="0"/>
            </a:endParaRPr>
          </a:p>
          <a:p>
            <a:pPr indent="160020" algn="ctr">
              <a:lnSpc>
                <a:spcPct val="115000"/>
              </a:lnSpc>
            </a:pPr>
            <a:r>
              <a:rPr lang="en-US" sz="1600" dirty="0">
                <a:solidFill>
                  <a:srgbClr val="000000"/>
                </a:solidFill>
                <a:latin typeface="Arial Narrow" panose="020B0606020202030204" pitchFamily="34" charset="0"/>
                <a:ea typeface="Calibri"/>
                <a:cs typeface="Times New Roman"/>
              </a:rPr>
              <a:t>0,67* (0,46, 0,98)</a:t>
            </a:r>
            <a:endParaRPr lang="en-US" sz="1600" dirty="0">
              <a:solidFill>
                <a:prstClr val="black"/>
              </a:solidFill>
              <a:latin typeface="Arial Narrow" panose="020B0606020202030204" pitchFamily="34" charset="0"/>
              <a:ea typeface="Calibri"/>
              <a:cs typeface="Times New Roman"/>
            </a:endParaRPr>
          </a:p>
          <a:p>
            <a:pPr algn="ctr" fontAlgn="ctr"/>
            <a:endParaRPr lang="en-US" sz="1600" dirty="0">
              <a:solidFill>
                <a:prstClr val="black"/>
              </a:solidFill>
              <a:latin typeface="Arial Narrow" panose="020B0606020202030204" pitchFamily="34" charset="0"/>
            </a:endParaRPr>
          </a:p>
          <a:p>
            <a:pPr algn="ctr" fontAlgn="ctr"/>
            <a:endParaRPr lang="en-US" sz="1600" dirty="0">
              <a:solidFill>
                <a:prstClr val="black"/>
              </a:solidFill>
              <a:latin typeface="Arial Narrow" panose="020B0606020202030204" pitchFamily="34" charset="0"/>
            </a:endParaRPr>
          </a:p>
          <a:p>
            <a:pPr indent="160020" algn="ctr">
              <a:lnSpc>
                <a:spcPct val="115000"/>
              </a:lnSpc>
            </a:pPr>
            <a:r>
              <a:rPr lang="en-US" sz="1600" dirty="0">
                <a:solidFill>
                  <a:srgbClr val="000000"/>
                </a:solidFill>
                <a:latin typeface="Arial Narrow" panose="020B0606020202030204" pitchFamily="34" charset="0"/>
                <a:ea typeface="Calibri"/>
                <a:cs typeface="Times New Roman"/>
              </a:rPr>
              <a:t>0,45*** (0,34, 0,59)</a:t>
            </a:r>
            <a:endParaRPr lang="en-US" sz="1600" dirty="0">
              <a:solidFill>
                <a:prstClr val="black"/>
              </a:solidFill>
              <a:latin typeface="Arial Narrow" panose="020B0606020202030204" pitchFamily="34" charset="0"/>
              <a:ea typeface="Calibri"/>
              <a:cs typeface="Times New Roman"/>
            </a:endParaRPr>
          </a:p>
          <a:p>
            <a:pPr algn="ctr" fontAlgn="ctr"/>
            <a:endParaRPr lang="en-US" sz="1600" dirty="0">
              <a:solidFill>
                <a:prstClr val="black"/>
              </a:solidFill>
              <a:latin typeface="Arial Narrow" panose="020B0606020202030204" pitchFamily="34" charset="0"/>
            </a:endParaRPr>
          </a:p>
          <a:p>
            <a:pPr algn="ctr" fontAlgn="ctr"/>
            <a:endParaRPr lang="en-US" sz="1600" dirty="0">
              <a:solidFill>
                <a:prstClr val="black"/>
              </a:solidFill>
              <a:latin typeface="Arial Narrow" panose="020B0606020202030204" pitchFamily="34" charset="0"/>
            </a:endParaRPr>
          </a:p>
          <a:p>
            <a:pPr indent="160020" algn="ctr">
              <a:lnSpc>
                <a:spcPct val="115000"/>
              </a:lnSpc>
            </a:pPr>
            <a:r>
              <a:rPr lang="en-US" sz="1600" dirty="0">
                <a:solidFill>
                  <a:srgbClr val="000000"/>
                </a:solidFill>
                <a:latin typeface="Arial Narrow" panose="020B0606020202030204" pitchFamily="34" charset="0"/>
                <a:ea typeface="Calibri"/>
                <a:cs typeface="Times New Roman"/>
              </a:rPr>
              <a:t>0,24*** (0,12, 0,50)</a:t>
            </a:r>
            <a:endParaRPr lang="en-US" sz="1600" dirty="0">
              <a:solidFill>
                <a:prstClr val="black"/>
              </a:solidFill>
              <a:latin typeface="Arial Narrow" panose="020B0606020202030204" pitchFamily="34" charset="0"/>
              <a:ea typeface="Calibri"/>
              <a:cs typeface="Times New Roman"/>
            </a:endParaRPr>
          </a:p>
          <a:p>
            <a:pPr algn="ctr"/>
            <a:endParaRPr lang="en-US" dirty="0">
              <a:solidFill>
                <a:prstClr val="black"/>
              </a:solidFill>
              <a:latin typeface="Arial Narrow" panose="020B0606020202030204" pitchFamily="34" charset="0"/>
            </a:endParaRPr>
          </a:p>
        </p:txBody>
      </p:sp>
      <p:sp>
        <p:nvSpPr>
          <p:cNvPr id="25" name="TextBox 24">
            <a:extLst>
              <a:ext uri="{FF2B5EF4-FFF2-40B4-BE49-F238E27FC236}">
                <a16:creationId xmlns:a16="http://schemas.microsoft.com/office/drawing/2014/main" id="{952EC9F7-0F7C-4309-A332-B6260AE7A5AA}"/>
              </a:ext>
            </a:extLst>
          </p:cNvPr>
          <p:cNvSpPr txBox="1"/>
          <p:nvPr/>
        </p:nvSpPr>
        <p:spPr>
          <a:xfrm>
            <a:off x="221679" y="6514168"/>
            <a:ext cx="4548179" cy="230832"/>
          </a:xfrm>
          <a:prstGeom prst="rect">
            <a:avLst/>
          </a:prstGeom>
          <a:noFill/>
        </p:spPr>
        <p:txBody>
          <a:bodyPr wrap="square" rtlCol="0">
            <a:spAutoFit/>
          </a:bodyPr>
          <a:lstStyle/>
          <a:p>
            <a:pPr lvl="0">
              <a:defRPr/>
            </a:pPr>
            <a:r>
              <a:rPr lang="en-GB" sz="900" dirty="0">
                <a:solidFill>
                  <a:prstClr val="white"/>
                </a:solidFill>
                <a:latin typeface="Arial Narrow" panose="020B0606020202030204" pitchFamily="34" charset="0"/>
              </a:rPr>
              <a:t>Yao, Noseworthy JAHA 2016</a:t>
            </a:r>
          </a:p>
        </p:txBody>
      </p:sp>
      <p:pic>
        <p:nvPicPr>
          <p:cNvPr id="11" name="4E92DA43-5712-40E9-AFDC-2C1062C78C6F" descr="7646DFF2-B812-4635-AA57-5171E34E5A45@chrc">
            <a:extLst>
              <a:ext uri="{FF2B5EF4-FFF2-40B4-BE49-F238E27FC236}">
                <a16:creationId xmlns:a16="http://schemas.microsoft.com/office/drawing/2014/main" id="{791AA381-01E5-4DD7-B824-986913B060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831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276620"/>
            <a:ext cx="6408319"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Dabigatran </a:t>
            </a:r>
            <a:r>
              <a:rPr lang="en-CA" sz="4000" b="1" dirty="0" err="1">
                <a:solidFill>
                  <a:srgbClr val="183059"/>
                </a:solidFill>
                <a:latin typeface="Arial Narrow" panose="020B0606020202030204" pitchFamily="34" charset="0"/>
                <a:cs typeface="Aharoni" panose="02010803020104030203" pitchFamily="2" charset="-79"/>
              </a:rPr>
              <a:t>vs</a:t>
            </a:r>
            <a:r>
              <a:rPr lang="en-CA" sz="4000" b="1" dirty="0">
                <a:solidFill>
                  <a:srgbClr val="183059"/>
                </a:solidFill>
                <a:latin typeface="Arial Narrow" panose="020B0606020202030204" pitchFamily="34" charset="0"/>
                <a:cs typeface="Aharoni" panose="02010803020104030203" pitchFamily="2" charset="-79"/>
              </a:rPr>
              <a:t> Warfarine</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graphicFrame>
        <p:nvGraphicFramePr>
          <p:cNvPr id="21" name="Table 20">
            <a:extLst>
              <a:ext uri="{FF2B5EF4-FFF2-40B4-BE49-F238E27FC236}">
                <a16:creationId xmlns:a16="http://schemas.microsoft.com/office/drawing/2014/main" id="{032930E3-E733-48CE-9972-C907237DBC69}"/>
              </a:ext>
            </a:extLst>
          </p:cNvPr>
          <p:cNvGraphicFramePr>
            <a:graphicFrameLocks noGrp="1"/>
          </p:cNvGraphicFramePr>
          <p:nvPr>
            <p:extLst>
              <p:ext uri="{D42A27DB-BD31-4B8C-83A1-F6EECF244321}">
                <p14:modId xmlns:p14="http://schemas.microsoft.com/office/powerpoint/2010/main" val="1855769914"/>
              </p:ext>
            </p:extLst>
          </p:nvPr>
        </p:nvGraphicFramePr>
        <p:xfrm>
          <a:off x="581891" y="1538054"/>
          <a:ext cx="8146473" cy="4239414"/>
        </p:xfrm>
        <a:graphic>
          <a:graphicData uri="http://schemas.openxmlformats.org/drawingml/2006/table">
            <a:tbl>
              <a:tblPr firstRow="1" firstCol="1" bandRow="1"/>
              <a:tblGrid>
                <a:gridCol w="2985025">
                  <a:extLst>
                    <a:ext uri="{9D8B030D-6E8A-4147-A177-3AD203B41FA5}">
                      <a16:colId xmlns:a16="http://schemas.microsoft.com/office/drawing/2014/main" val="20000"/>
                    </a:ext>
                  </a:extLst>
                </a:gridCol>
                <a:gridCol w="2421271">
                  <a:extLst>
                    <a:ext uri="{9D8B030D-6E8A-4147-A177-3AD203B41FA5}">
                      <a16:colId xmlns:a16="http://schemas.microsoft.com/office/drawing/2014/main" val="20001"/>
                    </a:ext>
                  </a:extLst>
                </a:gridCol>
                <a:gridCol w="2740177">
                  <a:extLst>
                    <a:ext uri="{9D8B030D-6E8A-4147-A177-3AD203B41FA5}">
                      <a16:colId xmlns:a16="http://schemas.microsoft.com/office/drawing/2014/main" val="20002"/>
                    </a:ext>
                  </a:extLst>
                </a:gridCol>
              </a:tblGrid>
              <a:tr h="118197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600" dirty="0">
                          <a:effectLst/>
                        </a:rPr>
                        <a:t> </a:t>
                      </a: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r>
                        <a:rPr lang="en-US" sz="1600" dirty="0">
                          <a:effectLst/>
                          <a:latin typeface="Arial Narrow" panose="020B0606020202030204" pitchFamily="34" charset="0"/>
                        </a:rPr>
                        <a:t>RE-LY</a:t>
                      </a:r>
                      <a:endParaRPr lang="en-US" sz="2000" dirty="0">
                        <a:effectLst/>
                        <a:latin typeface="Arial Narrow" panose="020B0606020202030204" pitchFamily="34" charset="0"/>
                      </a:endParaRPr>
                    </a:p>
                    <a:p>
                      <a:pPr marL="0" marR="0" algn="ctr">
                        <a:lnSpc>
                          <a:spcPct val="115000"/>
                        </a:lnSpc>
                        <a:spcBef>
                          <a:spcPts val="0"/>
                        </a:spcBef>
                        <a:spcAft>
                          <a:spcPts val="0"/>
                        </a:spcAft>
                      </a:pPr>
                      <a:r>
                        <a:rPr lang="en-US" sz="1600" dirty="0">
                          <a:effectLst/>
                          <a:latin typeface="Arial Narrow" panose="020B0606020202030204" pitchFamily="34" charset="0"/>
                        </a:rPr>
                        <a:t>Dabigatran vs. Warfarine</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099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endParaRPr lang="en-US" sz="18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400" b="1"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800" b="1" dirty="0">
                          <a:effectLst/>
                          <a:latin typeface="Arial Narrow" panose="020B0606020202030204" pitchFamily="34" charset="0"/>
                        </a:rPr>
                        <a:t>RRI (IC</a:t>
                      </a:r>
                      <a:r>
                        <a:rPr lang="en-US" sz="1800" b="1" baseline="0" dirty="0">
                          <a:effectLst/>
                          <a:latin typeface="Arial Narrow" panose="020B0606020202030204" pitchFamily="34" charset="0"/>
                        </a:rPr>
                        <a:t> à </a:t>
                      </a:r>
                      <a:r>
                        <a:rPr lang="en-US" sz="1800" b="1" dirty="0">
                          <a:effectLst/>
                          <a:latin typeface="Arial Narrow" panose="020B0606020202030204" pitchFamily="34" charset="0"/>
                        </a:rPr>
                        <a:t>95%)</a:t>
                      </a:r>
                      <a:endParaRPr lang="en-US" sz="2400" b="1"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1"/>
                  </a:ext>
                </a:extLst>
              </a:tr>
              <a:tr h="68961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fr-CA" sz="1800" noProof="0">
                          <a:effectLst/>
                          <a:latin typeface="Arial Narrow" panose="020B0606020202030204" pitchFamily="34" charset="0"/>
                        </a:rPr>
                        <a:t>AVC</a:t>
                      </a:r>
                      <a:r>
                        <a:rPr lang="fr-CA" sz="1800" baseline="0" noProof="0">
                          <a:effectLst/>
                          <a:latin typeface="Arial Narrow" panose="020B0606020202030204" pitchFamily="34" charset="0"/>
                        </a:rPr>
                        <a:t> ou embolie systémique</a:t>
                      </a:r>
                      <a:endParaRPr lang="fr-CA" sz="2400" b="0" noProof="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dirty="0">
                          <a:effectLst/>
                          <a:latin typeface="Arial Narrow" panose="020B0606020202030204" pitchFamily="34" charset="0"/>
                        </a:rPr>
                        <a:t>0,66*** (0,53, 0,82)</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6247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indent="0" algn="l" defTabSz="457200" rtl="0" eaLnBrk="1" fontAlgn="auto" latinLnBrk="0" hangingPunct="1">
                        <a:lnSpc>
                          <a:spcPct val="115000"/>
                        </a:lnSpc>
                        <a:spcBef>
                          <a:spcPts val="0"/>
                        </a:spcBef>
                        <a:spcAft>
                          <a:spcPts val="0"/>
                        </a:spcAft>
                        <a:buClrTx/>
                        <a:buSzTx/>
                        <a:buFontTx/>
                        <a:buNone/>
                        <a:tabLst/>
                        <a:defRPr/>
                      </a:pPr>
                      <a:r>
                        <a:rPr lang="fr-CA" sz="1800" noProof="0" dirty="0">
                          <a:effectLst/>
                          <a:latin typeface="Arial Narrow" panose="020B0606020202030204" pitchFamily="34" charset="0"/>
                        </a:rPr>
                        <a:t>Hémorragie majeure</a:t>
                      </a:r>
                      <a:endParaRPr lang="fr-CA" sz="2400" b="0" noProof="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dirty="0">
                          <a:effectLst/>
                          <a:latin typeface="Arial Narrow" panose="020B0606020202030204" pitchFamily="34" charset="0"/>
                        </a:rPr>
                        <a:t>0,93 (0,81, 1,07)</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3"/>
                  </a:ext>
                </a:extLst>
              </a:tr>
              <a:tr h="779329">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114300" marR="0" indent="0" algn="l" defTabSz="457200" rtl="0" eaLnBrk="1" fontAlgn="auto" latinLnBrk="0" hangingPunct="1">
                        <a:lnSpc>
                          <a:spcPct val="115000"/>
                        </a:lnSpc>
                        <a:spcBef>
                          <a:spcPts val="0"/>
                        </a:spcBef>
                        <a:spcAft>
                          <a:spcPts val="0"/>
                        </a:spcAft>
                        <a:buClrTx/>
                        <a:buSzTx/>
                        <a:buFontTx/>
                        <a:buNone/>
                        <a:tabLst/>
                        <a:defRPr/>
                      </a:pPr>
                      <a:endParaRPr lang="fr-CA" sz="1800" b="0" noProof="0" dirty="0">
                        <a:effectLst/>
                        <a:latin typeface="Arial Narrow" panose="020B0606020202030204" pitchFamily="34" charset="0"/>
                      </a:endParaRPr>
                    </a:p>
                    <a:p>
                      <a:pPr marL="114300" marR="0" indent="0" algn="l" defTabSz="457200" rtl="0" eaLnBrk="1" fontAlgn="auto" latinLnBrk="0" hangingPunct="1">
                        <a:lnSpc>
                          <a:spcPct val="115000"/>
                        </a:lnSpc>
                        <a:spcBef>
                          <a:spcPts val="0"/>
                        </a:spcBef>
                        <a:spcAft>
                          <a:spcPts val="0"/>
                        </a:spcAft>
                        <a:buClrTx/>
                        <a:buSzTx/>
                        <a:buFontTx/>
                        <a:buNone/>
                        <a:tabLst/>
                        <a:defRPr/>
                      </a:pPr>
                      <a:r>
                        <a:rPr lang="fr-CA" sz="1800" b="0" noProof="0" dirty="0">
                          <a:effectLst/>
                          <a:latin typeface="Arial Narrow" panose="020B0606020202030204" pitchFamily="34" charset="0"/>
                        </a:rPr>
                        <a:t>Intracrânienne </a:t>
                      </a:r>
                      <a:endParaRPr lang="fr-CA" sz="2400" b="0" noProof="0" dirty="0">
                        <a:solidFill>
                          <a:schemeClr val="tx1"/>
                        </a:solidFill>
                        <a:effectLst/>
                        <a:latin typeface="Arial Narrow" panose="020B0606020202030204" pitchFamily="34" charset="0"/>
                        <a:ea typeface="Calibri"/>
                        <a:cs typeface="Times New Roman"/>
                      </a:endParaRPr>
                    </a:p>
                    <a:p>
                      <a:pPr marL="114300" marR="0">
                        <a:lnSpc>
                          <a:spcPct val="115000"/>
                        </a:lnSpc>
                        <a:spcBef>
                          <a:spcPts val="0"/>
                        </a:spcBef>
                        <a:spcAft>
                          <a:spcPts val="0"/>
                        </a:spcAft>
                      </a:pPr>
                      <a:endParaRPr lang="fr-CA" sz="2400" b="0" noProof="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dirty="0">
                          <a:effectLst/>
                          <a:latin typeface="Arial Narrow" panose="020B0606020202030204" pitchFamily="34" charset="0"/>
                        </a:rPr>
                        <a:t>0,40*** (0,27, 0,60)</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2" name="TextBox 21">
            <a:extLst>
              <a:ext uri="{FF2B5EF4-FFF2-40B4-BE49-F238E27FC236}">
                <a16:creationId xmlns:a16="http://schemas.microsoft.com/office/drawing/2014/main" id="{E1880DD2-0D12-4969-B5B2-D4333EED3431}"/>
              </a:ext>
            </a:extLst>
          </p:cNvPr>
          <p:cNvSpPr txBox="1"/>
          <p:nvPr/>
        </p:nvSpPr>
        <p:spPr>
          <a:xfrm>
            <a:off x="570766" y="5804894"/>
            <a:ext cx="7635263" cy="877163"/>
          </a:xfrm>
          <a:prstGeom prst="rect">
            <a:avLst/>
          </a:prstGeom>
          <a:noFill/>
        </p:spPr>
        <p:txBody>
          <a:bodyPr wrap="square" rtlCol="0">
            <a:spAutoFit/>
          </a:bodyPr>
          <a:lstStyle/>
          <a:p>
            <a:r>
              <a:rPr lang="en-US" sz="1100" b="1" dirty="0">
                <a:solidFill>
                  <a:prstClr val="black"/>
                </a:solidFill>
                <a:latin typeface="Arial Narrow" panose="020B0606020202030204" pitchFamily="34" charset="0"/>
              </a:rPr>
              <a:t>*p&lt;0,05, **p&lt;0,01, ***p&lt;0,001</a:t>
            </a:r>
          </a:p>
          <a:p>
            <a:r>
              <a:rPr lang="fr-CA" sz="1100" b="1" dirty="0">
                <a:solidFill>
                  <a:prstClr val="black"/>
                </a:solidFill>
                <a:latin typeface="Arial Narrow" panose="020B0606020202030204" pitchFamily="34" charset="0"/>
              </a:rPr>
              <a:t>†Les résultats de l’étude RE-LY sont fondés sur la dose de 150 mg; l’étude RE-LY a utilisé une analyse de l’intention de traiter pour les critères d’innocuité </a:t>
            </a:r>
          </a:p>
          <a:p>
            <a:endParaRPr lang="en-US" b="1" dirty="0">
              <a:solidFill>
                <a:prstClr val="black"/>
              </a:solidFill>
              <a:latin typeface="Arial Narrow" panose="020B0606020202030204" pitchFamily="34" charset="0"/>
            </a:endParaRPr>
          </a:p>
        </p:txBody>
      </p:sp>
      <p:sp>
        <p:nvSpPr>
          <p:cNvPr id="23" name="TextBox 22">
            <a:extLst>
              <a:ext uri="{FF2B5EF4-FFF2-40B4-BE49-F238E27FC236}">
                <a16:creationId xmlns:a16="http://schemas.microsoft.com/office/drawing/2014/main" id="{856574BA-C858-4E94-8CB4-73FCFC76BE93}"/>
              </a:ext>
            </a:extLst>
          </p:cNvPr>
          <p:cNvSpPr txBox="1"/>
          <p:nvPr/>
        </p:nvSpPr>
        <p:spPr>
          <a:xfrm>
            <a:off x="4068611" y="1814953"/>
            <a:ext cx="2108591" cy="3990323"/>
          </a:xfrm>
          <a:prstGeom prst="rect">
            <a:avLst/>
          </a:prstGeom>
          <a:noFill/>
        </p:spPr>
        <p:txBody>
          <a:bodyPr wrap="none" rtlCol="0">
            <a:spAutoFit/>
          </a:bodyPr>
          <a:lstStyle/>
          <a:p>
            <a:pPr algn="ctr">
              <a:lnSpc>
                <a:spcPct val="115000"/>
              </a:lnSpc>
            </a:pPr>
            <a:r>
              <a:rPr lang="en-US" sz="1600" b="1" dirty="0">
                <a:solidFill>
                  <a:prstClr val="black"/>
                </a:solidFill>
                <a:latin typeface="Arial Narrow" panose="020B0606020202030204" pitchFamily="34" charset="0"/>
              </a:rPr>
              <a:t>OLDW</a:t>
            </a:r>
            <a:endParaRPr lang="en-US" sz="2000" b="1" dirty="0">
              <a:solidFill>
                <a:prstClr val="black"/>
              </a:solidFill>
              <a:latin typeface="Arial Narrow" panose="020B0606020202030204" pitchFamily="34" charset="0"/>
            </a:endParaRPr>
          </a:p>
          <a:p>
            <a:pPr algn="ctr">
              <a:lnSpc>
                <a:spcPct val="115000"/>
              </a:lnSpc>
            </a:pPr>
            <a:r>
              <a:rPr lang="en-US" sz="1600" b="1" dirty="0">
                <a:solidFill>
                  <a:prstClr val="black"/>
                </a:solidFill>
                <a:latin typeface="Arial Narrow" panose="020B0606020202030204" pitchFamily="34" charset="0"/>
              </a:rPr>
              <a:t>Dabigatran </a:t>
            </a:r>
            <a:r>
              <a:rPr lang="en-US" sz="1600" b="1" dirty="0" err="1">
                <a:solidFill>
                  <a:prstClr val="black"/>
                </a:solidFill>
                <a:latin typeface="Arial Narrow" panose="020B0606020202030204" pitchFamily="34" charset="0"/>
              </a:rPr>
              <a:t>vs</a:t>
            </a:r>
            <a:r>
              <a:rPr lang="en-US" sz="1600" b="1" dirty="0">
                <a:solidFill>
                  <a:prstClr val="black"/>
                </a:solidFill>
                <a:latin typeface="Arial Narrow" panose="020B0606020202030204" pitchFamily="34" charset="0"/>
              </a:rPr>
              <a:t> Warfarine</a:t>
            </a: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r>
              <a:rPr lang="en-US" b="1" dirty="0">
                <a:solidFill>
                  <a:prstClr val="black"/>
                </a:solidFill>
                <a:latin typeface="Arial Narrow" panose="020B0606020202030204" pitchFamily="34" charset="0"/>
                <a:ea typeface="Calibri"/>
                <a:cs typeface="Arial" panose="020B0604020202020204" pitchFamily="34" charset="0"/>
              </a:rPr>
              <a:t>RRI (IC à 95%)</a:t>
            </a:r>
          </a:p>
          <a:p>
            <a:pPr algn="ctr" fontAlgn="ctr"/>
            <a:endParaRPr lang="en-US" sz="2400" dirty="0">
              <a:solidFill>
                <a:prstClr val="black"/>
              </a:solidFill>
              <a:latin typeface="Arial Narrow" panose="020B0606020202030204" pitchFamily="34" charset="0"/>
            </a:endParaRPr>
          </a:p>
          <a:p>
            <a:pPr indent="160020" algn="ctr">
              <a:lnSpc>
                <a:spcPct val="115000"/>
              </a:lnSpc>
            </a:pPr>
            <a:r>
              <a:rPr lang="en-US" sz="1600" dirty="0">
                <a:solidFill>
                  <a:prstClr val="black"/>
                </a:solidFill>
                <a:latin typeface="Arial Narrow" panose="020B0606020202030204" pitchFamily="34" charset="0"/>
              </a:rPr>
              <a:t>0,98 (0,76, 1,26)</a:t>
            </a:r>
            <a:endParaRPr lang="en-US" sz="2000" dirty="0">
              <a:solidFill>
                <a:prstClr val="black"/>
              </a:solidFill>
              <a:latin typeface="Arial Narrow" panose="020B0606020202030204" pitchFamily="34" charset="0"/>
              <a:ea typeface="Calibri"/>
              <a:cs typeface="Times New Roman"/>
            </a:endParaRPr>
          </a:p>
          <a:p>
            <a:pPr algn="ctr" fontAlgn="ctr"/>
            <a:endParaRPr lang="en-US" sz="1600" dirty="0">
              <a:solidFill>
                <a:prstClr val="black"/>
              </a:solidFill>
              <a:latin typeface="Arial Narrow" panose="020B0606020202030204" pitchFamily="34" charset="0"/>
            </a:endParaRPr>
          </a:p>
          <a:p>
            <a:pPr algn="ctr" fontAlgn="ctr"/>
            <a:endParaRPr lang="en-US" sz="1600" dirty="0">
              <a:solidFill>
                <a:prstClr val="black"/>
              </a:solidFill>
              <a:latin typeface="Arial Narrow" panose="020B0606020202030204" pitchFamily="34" charset="0"/>
            </a:endParaRPr>
          </a:p>
          <a:p>
            <a:pPr indent="160020" algn="ctr">
              <a:lnSpc>
                <a:spcPct val="115000"/>
              </a:lnSpc>
            </a:pPr>
            <a:r>
              <a:rPr lang="en-US" sz="1600" dirty="0">
                <a:solidFill>
                  <a:prstClr val="black"/>
                </a:solidFill>
                <a:latin typeface="Arial Narrow" panose="020B0606020202030204" pitchFamily="34" charset="0"/>
              </a:rPr>
              <a:t>0,79** (0,64, 0,94)</a:t>
            </a:r>
            <a:endParaRPr lang="en-US" sz="2000" dirty="0">
              <a:solidFill>
                <a:prstClr val="black"/>
              </a:solidFill>
              <a:latin typeface="Arial Narrow" panose="020B0606020202030204" pitchFamily="34" charset="0"/>
              <a:ea typeface="Calibri"/>
              <a:cs typeface="Times New Roman"/>
            </a:endParaRPr>
          </a:p>
          <a:p>
            <a:pPr algn="ctr" fontAlgn="ctr"/>
            <a:endParaRPr lang="en-US" sz="1600" dirty="0">
              <a:solidFill>
                <a:prstClr val="black"/>
              </a:solidFill>
              <a:latin typeface="Arial Narrow" panose="020B0606020202030204" pitchFamily="34" charset="0"/>
            </a:endParaRPr>
          </a:p>
          <a:p>
            <a:pPr indent="160020" algn="ctr">
              <a:lnSpc>
                <a:spcPct val="115000"/>
              </a:lnSpc>
            </a:pPr>
            <a:endParaRPr lang="en-US" sz="1600" dirty="0">
              <a:solidFill>
                <a:prstClr val="black"/>
              </a:solidFill>
              <a:latin typeface="Arial Narrow" panose="020B0606020202030204" pitchFamily="34" charset="0"/>
            </a:endParaRPr>
          </a:p>
          <a:p>
            <a:pPr indent="160020" algn="ctr">
              <a:lnSpc>
                <a:spcPct val="115000"/>
              </a:lnSpc>
            </a:pPr>
            <a:r>
              <a:rPr lang="en-US" sz="1600" dirty="0">
                <a:solidFill>
                  <a:prstClr val="black"/>
                </a:solidFill>
                <a:latin typeface="Arial Narrow" panose="020B0606020202030204" pitchFamily="34" charset="0"/>
              </a:rPr>
              <a:t>0,36*** (0,23, 0,56)</a:t>
            </a:r>
            <a:endParaRPr lang="en-US" sz="2000" dirty="0">
              <a:solidFill>
                <a:prstClr val="black"/>
              </a:solidFill>
              <a:latin typeface="Arial Narrow" panose="020B0606020202030204" pitchFamily="34" charset="0"/>
              <a:ea typeface="Calibri"/>
              <a:cs typeface="Times New Roman"/>
            </a:endParaRPr>
          </a:p>
          <a:p>
            <a:pPr algn="ctr"/>
            <a:endParaRPr lang="en-US" dirty="0">
              <a:solidFill>
                <a:prstClr val="black"/>
              </a:solidFill>
              <a:latin typeface="Arial Narrow" panose="020B0606020202030204" pitchFamily="34" charset="0"/>
            </a:endParaRPr>
          </a:p>
        </p:txBody>
      </p:sp>
      <p:sp>
        <p:nvSpPr>
          <p:cNvPr id="25" name="TextBox 24">
            <a:extLst>
              <a:ext uri="{FF2B5EF4-FFF2-40B4-BE49-F238E27FC236}">
                <a16:creationId xmlns:a16="http://schemas.microsoft.com/office/drawing/2014/main" id="{9127FB3A-A7D3-49F6-8B04-1BC90FF234E4}"/>
              </a:ext>
            </a:extLst>
          </p:cNvPr>
          <p:cNvSpPr txBox="1"/>
          <p:nvPr/>
        </p:nvSpPr>
        <p:spPr>
          <a:xfrm>
            <a:off x="221679" y="6514168"/>
            <a:ext cx="4548179" cy="230832"/>
          </a:xfrm>
          <a:prstGeom prst="rect">
            <a:avLst/>
          </a:prstGeom>
          <a:noFill/>
        </p:spPr>
        <p:txBody>
          <a:bodyPr wrap="square" rtlCol="0">
            <a:spAutoFit/>
          </a:bodyPr>
          <a:lstStyle/>
          <a:p>
            <a:pPr lvl="0">
              <a:defRPr/>
            </a:pPr>
            <a:r>
              <a:rPr lang="en-GB" sz="900" dirty="0">
                <a:solidFill>
                  <a:prstClr val="white"/>
                </a:solidFill>
                <a:latin typeface="Arial Narrow" panose="020B0606020202030204" pitchFamily="34" charset="0"/>
              </a:rPr>
              <a:t>Yao, Noseworthy JAHA 2016</a:t>
            </a:r>
          </a:p>
        </p:txBody>
      </p:sp>
      <p:pic>
        <p:nvPicPr>
          <p:cNvPr id="11" name="4E92DA43-5712-40E9-AFDC-2C1062C78C6F" descr="7646DFF2-B812-4635-AA57-5171E34E5A45@chrc">
            <a:extLst>
              <a:ext uri="{FF2B5EF4-FFF2-40B4-BE49-F238E27FC236}">
                <a16:creationId xmlns:a16="http://schemas.microsoft.com/office/drawing/2014/main" id="{9AE8B05F-57AD-4E4F-A39F-309D2FBE79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365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864"/>
            <a:ext cx="6408319"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Rivaroxaban </a:t>
            </a:r>
            <a:r>
              <a:rPr lang="en-CA" sz="4000" b="1" dirty="0" err="1">
                <a:solidFill>
                  <a:srgbClr val="183059"/>
                </a:solidFill>
                <a:latin typeface="Arial Narrow" panose="020B0606020202030204" pitchFamily="34" charset="0"/>
                <a:cs typeface="Aharoni" panose="02010803020104030203" pitchFamily="2" charset="-79"/>
              </a:rPr>
              <a:t>vs</a:t>
            </a:r>
            <a:r>
              <a:rPr lang="en-CA" sz="4000" b="1" dirty="0">
                <a:solidFill>
                  <a:srgbClr val="183059"/>
                </a:solidFill>
                <a:latin typeface="Arial Narrow" panose="020B0606020202030204" pitchFamily="34" charset="0"/>
                <a:cs typeface="Aharoni" panose="02010803020104030203" pitchFamily="2" charset="-79"/>
              </a:rPr>
              <a:t> Warfarine</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9" name="TextBox 18">
            <a:extLst>
              <a:ext uri="{FF2B5EF4-FFF2-40B4-BE49-F238E27FC236}">
                <a16:creationId xmlns:a16="http://schemas.microsoft.com/office/drawing/2014/main" id="{DD041CE8-6410-4D88-A7E0-1DB97C72B760}"/>
              </a:ext>
            </a:extLst>
          </p:cNvPr>
          <p:cNvSpPr txBox="1"/>
          <p:nvPr/>
        </p:nvSpPr>
        <p:spPr>
          <a:xfrm>
            <a:off x="221679" y="6514168"/>
            <a:ext cx="4548179" cy="230832"/>
          </a:xfrm>
          <a:prstGeom prst="rect">
            <a:avLst/>
          </a:prstGeom>
          <a:noFill/>
        </p:spPr>
        <p:txBody>
          <a:bodyPr wrap="square" rtlCol="0">
            <a:spAutoFit/>
          </a:bodyPr>
          <a:lstStyle/>
          <a:p>
            <a:pPr lvl="0">
              <a:defRPr/>
            </a:pPr>
            <a:r>
              <a:rPr lang="en-GB" sz="900" dirty="0">
                <a:solidFill>
                  <a:prstClr val="white"/>
                </a:solidFill>
                <a:latin typeface="Arial Narrow" panose="020B0606020202030204" pitchFamily="34" charset="0"/>
              </a:rPr>
              <a:t>Yao, Noseworthy JAHA 2016</a:t>
            </a:r>
          </a:p>
        </p:txBody>
      </p:sp>
      <p:graphicFrame>
        <p:nvGraphicFramePr>
          <p:cNvPr id="21" name="Table 20">
            <a:extLst>
              <a:ext uri="{FF2B5EF4-FFF2-40B4-BE49-F238E27FC236}">
                <a16:creationId xmlns:a16="http://schemas.microsoft.com/office/drawing/2014/main" id="{F1A8616D-AED7-4834-8D59-34F9C063686A}"/>
              </a:ext>
            </a:extLst>
          </p:cNvPr>
          <p:cNvGraphicFramePr>
            <a:graphicFrameLocks noGrp="1"/>
          </p:cNvGraphicFramePr>
          <p:nvPr>
            <p:extLst>
              <p:ext uri="{D42A27DB-BD31-4B8C-83A1-F6EECF244321}">
                <p14:modId xmlns:p14="http://schemas.microsoft.com/office/powerpoint/2010/main" val="4287554255"/>
              </p:ext>
            </p:extLst>
          </p:nvPr>
        </p:nvGraphicFramePr>
        <p:xfrm>
          <a:off x="498763" y="1489078"/>
          <a:ext cx="8146473" cy="4004392"/>
        </p:xfrm>
        <a:graphic>
          <a:graphicData uri="http://schemas.openxmlformats.org/drawingml/2006/table">
            <a:tbl>
              <a:tblPr firstRow="1" firstCol="1" bandRow="1"/>
              <a:tblGrid>
                <a:gridCol w="2977468">
                  <a:extLst>
                    <a:ext uri="{9D8B030D-6E8A-4147-A177-3AD203B41FA5}">
                      <a16:colId xmlns:a16="http://schemas.microsoft.com/office/drawing/2014/main" val="20000"/>
                    </a:ext>
                  </a:extLst>
                </a:gridCol>
                <a:gridCol w="2592059">
                  <a:extLst>
                    <a:ext uri="{9D8B030D-6E8A-4147-A177-3AD203B41FA5}">
                      <a16:colId xmlns:a16="http://schemas.microsoft.com/office/drawing/2014/main" val="20001"/>
                    </a:ext>
                  </a:extLst>
                </a:gridCol>
                <a:gridCol w="2576946">
                  <a:extLst>
                    <a:ext uri="{9D8B030D-6E8A-4147-A177-3AD203B41FA5}">
                      <a16:colId xmlns:a16="http://schemas.microsoft.com/office/drawing/2014/main" val="20002"/>
                    </a:ext>
                  </a:extLst>
                </a:gridCol>
              </a:tblGrid>
              <a:tr h="119694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600" dirty="0">
                          <a:effectLst/>
                        </a:rPr>
                        <a:t> </a:t>
                      </a: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ap="flat" cmpd="sng" algn="ctr">
                      <a:solidFill>
                        <a:srgbClr val="18305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r>
                        <a:rPr lang="en-US" sz="1600" dirty="0">
                          <a:effectLst/>
                          <a:latin typeface="Arial Narrow" panose="020B0606020202030204" pitchFamily="34" charset="0"/>
                        </a:rPr>
                        <a:t>ROCKET-AF</a:t>
                      </a:r>
                      <a:endParaRPr lang="en-US" sz="2000" dirty="0">
                        <a:effectLst/>
                        <a:latin typeface="Arial Narrow" panose="020B0606020202030204" pitchFamily="34" charset="0"/>
                      </a:endParaRPr>
                    </a:p>
                    <a:p>
                      <a:pPr marL="0" marR="0" algn="ctr">
                        <a:lnSpc>
                          <a:spcPct val="115000"/>
                        </a:lnSpc>
                        <a:spcBef>
                          <a:spcPts val="0"/>
                        </a:spcBef>
                        <a:spcAft>
                          <a:spcPts val="0"/>
                        </a:spcAft>
                      </a:pPr>
                      <a:r>
                        <a:rPr lang="en-US" sz="1600" dirty="0">
                          <a:effectLst/>
                          <a:latin typeface="Arial Narrow" panose="020B0606020202030204" pitchFamily="34" charset="0"/>
                        </a:rPr>
                        <a:t>Rivaroxaban </a:t>
                      </a:r>
                      <a:r>
                        <a:rPr lang="en-US" sz="1600" dirty="0" err="1">
                          <a:effectLst/>
                          <a:latin typeface="Arial Narrow" panose="020B0606020202030204" pitchFamily="34" charset="0"/>
                        </a:rPr>
                        <a:t>vs</a:t>
                      </a:r>
                      <a:r>
                        <a:rPr lang="en-US" sz="1600" dirty="0">
                          <a:effectLst/>
                          <a:latin typeface="Arial Narrow" panose="020B0606020202030204" pitchFamily="34" charset="0"/>
                        </a:rPr>
                        <a:t> Warfarine</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167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ap="flat" cmpd="sng" algn="ctr">
                      <a:solidFill>
                        <a:srgbClr val="183059"/>
                      </a:solidFill>
                      <a:prstDash val="solid"/>
                      <a:round/>
                      <a:headEnd type="none" w="med" len="med"/>
                      <a:tailEnd type="none" w="med" len="med"/>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b="1" dirty="0">
                          <a:effectLst/>
                          <a:latin typeface="Arial Narrow" panose="020B0606020202030204" pitchFamily="34" charset="0"/>
                        </a:rPr>
                        <a:t>RRI (IC</a:t>
                      </a:r>
                      <a:r>
                        <a:rPr lang="en-US" sz="1600" b="1" baseline="0" dirty="0">
                          <a:effectLst/>
                          <a:latin typeface="Arial Narrow" panose="020B0606020202030204" pitchFamily="34" charset="0"/>
                        </a:rPr>
                        <a:t> à </a:t>
                      </a:r>
                      <a:r>
                        <a:rPr lang="en-US" sz="1600" b="1" dirty="0">
                          <a:effectLst/>
                          <a:latin typeface="Arial Narrow" panose="020B0606020202030204" pitchFamily="34" charset="0"/>
                        </a:rPr>
                        <a:t>95%)</a:t>
                      </a:r>
                      <a:endParaRPr lang="en-US" sz="2000" b="1"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1"/>
                  </a:ext>
                </a:extLst>
              </a:tr>
              <a:tr h="70906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fr-CA" sz="1800" noProof="0">
                          <a:effectLst/>
                          <a:latin typeface="Arial Narrow" panose="020B0606020202030204" pitchFamily="34" charset="0"/>
                        </a:rPr>
                        <a:t>AVC</a:t>
                      </a:r>
                      <a:r>
                        <a:rPr lang="fr-CA" sz="1800" baseline="0" noProof="0">
                          <a:effectLst/>
                          <a:latin typeface="Arial Narrow" panose="020B0606020202030204" pitchFamily="34" charset="0"/>
                        </a:rPr>
                        <a:t> ou embolie systémique</a:t>
                      </a:r>
                      <a:endParaRPr lang="fr-CA" sz="2400" b="0" noProof="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dirty="0">
                        <a:effectLst/>
                        <a:latin typeface="Arial" panose="020B060402020202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Arial" panose="020B0604020202020204" pitchFamily="34" charset="0"/>
                        </a:rPr>
                        <a:t>0,88 (0,75, 1,03)</a:t>
                      </a:r>
                      <a:endParaRPr lang="en-US" sz="2000" dirty="0">
                        <a:effectLst/>
                        <a:latin typeface="Arial Narrow" panose="020B060602020203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1750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indent="0" algn="l" defTabSz="457200" rtl="0" eaLnBrk="1" fontAlgn="auto" latinLnBrk="0" hangingPunct="1">
                        <a:lnSpc>
                          <a:spcPct val="115000"/>
                        </a:lnSpc>
                        <a:spcBef>
                          <a:spcPts val="0"/>
                        </a:spcBef>
                        <a:spcAft>
                          <a:spcPts val="0"/>
                        </a:spcAft>
                        <a:buClrTx/>
                        <a:buSzTx/>
                        <a:buFontTx/>
                        <a:buNone/>
                        <a:tabLst/>
                        <a:defRPr/>
                      </a:pPr>
                      <a:r>
                        <a:rPr lang="fr-CA" sz="1800" noProof="0" dirty="0">
                          <a:effectLst/>
                          <a:latin typeface="Arial Narrow" panose="020B0606020202030204" pitchFamily="34" charset="0"/>
                        </a:rPr>
                        <a:t>Hémorragie majeure</a:t>
                      </a:r>
                      <a:endParaRPr lang="fr-CA" sz="2400" b="0" noProof="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dirty="0">
                        <a:effectLst/>
                        <a:latin typeface="Arial" panose="020B060402020202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Arial" panose="020B0604020202020204" pitchFamily="34" charset="0"/>
                        </a:rPr>
                        <a:t>1,04 (0,90, 1,20)</a:t>
                      </a:r>
                      <a:endParaRPr lang="en-US" sz="2000" dirty="0">
                        <a:effectLst/>
                        <a:latin typeface="Arial Narrow" panose="020B060602020203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3"/>
                  </a:ext>
                </a:extLst>
              </a:tr>
              <a:tr h="789197">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114300" marR="0" indent="0" algn="l" defTabSz="457200" rtl="0" eaLnBrk="1" fontAlgn="auto" latinLnBrk="0" hangingPunct="1">
                        <a:lnSpc>
                          <a:spcPct val="115000"/>
                        </a:lnSpc>
                        <a:spcBef>
                          <a:spcPts val="0"/>
                        </a:spcBef>
                        <a:spcAft>
                          <a:spcPts val="0"/>
                        </a:spcAft>
                        <a:buClrTx/>
                        <a:buSzTx/>
                        <a:buFontTx/>
                        <a:buNone/>
                        <a:tabLst/>
                        <a:defRPr/>
                      </a:pPr>
                      <a:r>
                        <a:rPr lang="fr-CA" sz="1800" b="0" noProof="0" dirty="0">
                          <a:effectLst/>
                          <a:latin typeface="Arial Narrow" panose="020B0606020202030204" pitchFamily="34" charset="0"/>
                        </a:rPr>
                        <a:t>Intracrânienne </a:t>
                      </a:r>
                      <a:endParaRPr lang="fr-CA" sz="2400" b="0" noProof="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dirty="0">
                        <a:effectLst/>
                        <a:latin typeface="Arial" panose="020B0604020202020204" pitchFamily="34" charset="0"/>
                        <a:ea typeface="Calibri"/>
                        <a:cs typeface="Arial" panose="020B0604020202020204" pitchFamily="34" charset="0"/>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Arial" panose="020B0604020202020204" pitchFamily="34" charset="0"/>
                        </a:rPr>
                        <a:t>0,67* (0,47, 0,93)</a:t>
                      </a:r>
                      <a:endParaRPr lang="en-US" sz="2000" dirty="0">
                        <a:effectLst/>
                        <a:latin typeface="Arial Narrow" panose="020B0606020202030204" pitchFamily="34" charset="0"/>
                        <a:ea typeface="Calibri"/>
                        <a:cs typeface="Arial" panose="020B0604020202020204" pitchFamily="34" charset="0"/>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2" name="TextBox 21">
            <a:extLst>
              <a:ext uri="{FF2B5EF4-FFF2-40B4-BE49-F238E27FC236}">
                <a16:creationId xmlns:a16="http://schemas.microsoft.com/office/drawing/2014/main" id="{78A885E0-EE3E-4B6D-BE0A-DD0F36515FDE}"/>
              </a:ext>
            </a:extLst>
          </p:cNvPr>
          <p:cNvSpPr txBox="1"/>
          <p:nvPr/>
        </p:nvSpPr>
        <p:spPr>
          <a:xfrm>
            <a:off x="3876787" y="1761549"/>
            <a:ext cx="2238433" cy="3807196"/>
          </a:xfrm>
          <a:prstGeom prst="rect">
            <a:avLst/>
          </a:prstGeom>
          <a:noFill/>
        </p:spPr>
        <p:txBody>
          <a:bodyPr wrap="none" rtlCol="0">
            <a:spAutoFit/>
          </a:bodyPr>
          <a:lstStyle/>
          <a:p>
            <a:pPr algn="ctr">
              <a:lnSpc>
                <a:spcPct val="115000"/>
              </a:lnSpc>
            </a:pPr>
            <a:r>
              <a:rPr lang="en-US" sz="1600" b="1" dirty="0">
                <a:solidFill>
                  <a:prstClr val="black"/>
                </a:solidFill>
                <a:latin typeface="Arial Narrow" panose="020B0606020202030204" pitchFamily="34" charset="0"/>
              </a:rPr>
              <a:t>OLDW</a:t>
            </a:r>
            <a:endParaRPr lang="en-US" sz="2000" b="1" dirty="0">
              <a:solidFill>
                <a:prstClr val="black"/>
              </a:solidFill>
              <a:latin typeface="Arial Narrow" panose="020B0606020202030204" pitchFamily="34" charset="0"/>
            </a:endParaRPr>
          </a:p>
          <a:p>
            <a:pPr algn="ctr">
              <a:lnSpc>
                <a:spcPct val="115000"/>
              </a:lnSpc>
            </a:pPr>
            <a:r>
              <a:rPr lang="en-US" sz="1600" b="1" dirty="0">
                <a:solidFill>
                  <a:prstClr val="black"/>
                </a:solidFill>
                <a:latin typeface="Arial Narrow" panose="020B0606020202030204" pitchFamily="34" charset="0"/>
              </a:rPr>
              <a:t>Rivaroxaban </a:t>
            </a:r>
            <a:r>
              <a:rPr lang="en-US" sz="1600" b="1" dirty="0" err="1">
                <a:solidFill>
                  <a:prstClr val="black"/>
                </a:solidFill>
                <a:latin typeface="Arial Narrow" panose="020B0606020202030204" pitchFamily="34" charset="0"/>
              </a:rPr>
              <a:t>vs</a:t>
            </a:r>
            <a:r>
              <a:rPr lang="en-US" sz="1600" b="1" dirty="0">
                <a:solidFill>
                  <a:prstClr val="black"/>
                </a:solidFill>
                <a:latin typeface="Arial Narrow" panose="020B0606020202030204" pitchFamily="34" charset="0"/>
              </a:rPr>
              <a:t> Warfarine</a:t>
            </a: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r>
              <a:rPr lang="en-US" sz="1600" b="1" dirty="0">
                <a:solidFill>
                  <a:prstClr val="black"/>
                </a:solidFill>
                <a:latin typeface="Arial Narrow" panose="020B0606020202030204" pitchFamily="34" charset="0"/>
                <a:ea typeface="Calibri"/>
                <a:cs typeface="Arial" panose="020B0604020202020204" pitchFamily="34" charset="0"/>
              </a:rPr>
              <a:t>RRI (IC à 95%)</a:t>
            </a:r>
          </a:p>
          <a:p>
            <a:pPr algn="ctr" fontAlgn="ctr"/>
            <a:endParaRPr lang="en-US" sz="2400" dirty="0">
              <a:solidFill>
                <a:prstClr val="black"/>
              </a:solidFill>
              <a:latin typeface="Arial Narrow" panose="020B0606020202030204" pitchFamily="34" charset="0"/>
            </a:endParaRPr>
          </a:p>
          <a:p>
            <a:pPr algn="ctr" fontAlgn="ctr"/>
            <a:r>
              <a:rPr lang="en-US" sz="1600" dirty="0">
                <a:solidFill>
                  <a:prstClr val="black"/>
                </a:solidFill>
                <a:latin typeface="Arial Narrow" panose="020B0606020202030204" pitchFamily="34" charset="0"/>
              </a:rPr>
              <a:t>0,93 (0,72, 1,19)</a:t>
            </a:r>
          </a:p>
          <a:p>
            <a:pPr algn="ctr" fontAlgn="ctr"/>
            <a:endParaRPr lang="en-US" sz="1600" dirty="0">
              <a:solidFill>
                <a:prstClr val="black"/>
              </a:solidFill>
              <a:latin typeface="Arial Narrow" panose="020B0606020202030204" pitchFamily="34" charset="0"/>
            </a:endParaRPr>
          </a:p>
          <a:p>
            <a:pPr algn="ctr" fontAlgn="ctr"/>
            <a:endParaRPr lang="en-US" sz="1600" dirty="0">
              <a:solidFill>
                <a:prstClr val="black"/>
              </a:solidFill>
              <a:latin typeface="Arial Narrow" panose="020B0606020202030204" pitchFamily="34" charset="0"/>
            </a:endParaRPr>
          </a:p>
          <a:p>
            <a:pPr algn="ctr" fontAlgn="ctr"/>
            <a:r>
              <a:rPr lang="en-US" sz="1600" dirty="0">
                <a:solidFill>
                  <a:prstClr val="black"/>
                </a:solidFill>
                <a:latin typeface="Arial Narrow" panose="020B0606020202030204" pitchFamily="34" charset="0"/>
              </a:rPr>
              <a:t>1,04 (0,90, 1,20)</a:t>
            </a:r>
          </a:p>
          <a:p>
            <a:pPr algn="ctr" fontAlgn="ctr"/>
            <a:endParaRPr lang="en-US" sz="1600" dirty="0">
              <a:solidFill>
                <a:prstClr val="black"/>
              </a:solidFill>
              <a:latin typeface="Arial Narrow" panose="020B0606020202030204" pitchFamily="34" charset="0"/>
            </a:endParaRPr>
          </a:p>
          <a:p>
            <a:pPr algn="ctr" fontAlgn="ctr"/>
            <a:endParaRPr lang="en-US" sz="1600" dirty="0">
              <a:solidFill>
                <a:prstClr val="black"/>
              </a:solidFill>
              <a:latin typeface="Arial Narrow" panose="020B0606020202030204" pitchFamily="34" charset="0"/>
            </a:endParaRPr>
          </a:p>
          <a:p>
            <a:pPr algn="ctr" fontAlgn="ctr"/>
            <a:r>
              <a:rPr lang="en-US" sz="1600" dirty="0">
                <a:solidFill>
                  <a:prstClr val="black"/>
                </a:solidFill>
                <a:latin typeface="Arial Narrow" panose="020B0606020202030204" pitchFamily="34" charset="0"/>
              </a:rPr>
              <a:t>0,51*** (0,35, 0,75)</a:t>
            </a:r>
          </a:p>
          <a:p>
            <a:pPr algn="ctr"/>
            <a:endParaRPr lang="en-US" dirty="0">
              <a:solidFill>
                <a:prstClr val="black"/>
              </a:solidFill>
              <a:latin typeface="Arial Narrow" panose="020B0606020202030204" pitchFamily="34" charset="0"/>
            </a:endParaRPr>
          </a:p>
        </p:txBody>
      </p:sp>
      <p:sp>
        <p:nvSpPr>
          <p:cNvPr id="23" name="TextBox 22">
            <a:extLst>
              <a:ext uri="{FF2B5EF4-FFF2-40B4-BE49-F238E27FC236}">
                <a16:creationId xmlns:a16="http://schemas.microsoft.com/office/drawing/2014/main" id="{F1FE63DD-05AD-496B-A20C-F7592D642BBA}"/>
              </a:ext>
            </a:extLst>
          </p:cNvPr>
          <p:cNvSpPr txBox="1"/>
          <p:nvPr/>
        </p:nvSpPr>
        <p:spPr>
          <a:xfrm>
            <a:off x="543575" y="5621868"/>
            <a:ext cx="7635263" cy="261610"/>
          </a:xfrm>
          <a:prstGeom prst="rect">
            <a:avLst/>
          </a:prstGeom>
          <a:noFill/>
        </p:spPr>
        <p:txBody>
          <a:bodyPr wrap="square" rtlCol="0">
            <a:spAutoFit/>
          </a:bodyPr>
          <a:lstStyle/>
          <a:p>
            <a:r>
              <a:rPr lang="en-US" sz="1100" b="1" dirty="0">
                <a:solidFill>
                  <a:prstClr val="black"/>
                </a:solidFill>
                <a:latin typeface="Arial Narrow" panose="020B0606020202030204" pitchFamily="34" charset="0"/>
              </a:rPr>
              <a:t>*p&lt;0,05, **p&lt;0,01, ***p&lt;0,001</a:t>
            </a:r>
          </a:p>
        </p:txBody>
      </p:sp>
      <p:pic>
        <p:nvPicPr>
          <p:cNvPr id="11" name="4E92DA43-5712-40E9-AFDC-2C1062C78C6F" descr="7646DFF2-B812-4635-AA57-5171E34E5A45@chrc">
            <a:extLst>
              <a:ext uri="{FF2B5EF4-FFF2-40B4-BE49-F238E27FC236}">
                <a16:creationId xmlns:a16="http://schemas.microsoft.com/office/drawing/2014/main" id="{77588B77-F268-4574-AED3-C45DC893C8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061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a:defRPr/>
            </a:pPr>
            <a:r>
              <a:rPr lang="fr-FR" sz="3600" b="1" dirty="0">
                <a:solidFill>
                  <a:srgbClr val="002060"/>
                </a:solidFill>
                <a:latin typeface="Arial Narrow" panose="020B0606020202030204" pitchFamily="34" charset="0"/>
              </a:rPr>
              <a:t>Atténuation des biais potentiels</a:t>
            </a:r>
          </a:p>
        </p:txBody>
      </p:sp>
      <p:sp>
        <p:nvSpPr>
          <p:cNvPr id="10" name="Content Placeholder 2">
            <a:extLst>
              <a:ext uri="{FF2B5EF4-FFF2-40B4-BE49-F238E27FC236}">
                <a16:creationId xmlns:a16="http://schemas.microsoft.com/office/drawing/2014/main" id="{87D96954-40B5-450B-BD0F-F6B82C464126}"/>
              </a:ext>
            </a:extLst>
          </p:cNvPr>
          <p:cNvSpPr txBox="1">
            <a:spLocks/>
          </p:cNvSpPr>
          <p:nvPr/>
        </p:nvSpPr>
        <p:spPr>
          <a:xfrm>
            <a:off x="152400" y="994625"/>
            <a:ext cx="8991600" cy="5571460"/>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20000"/>
              </a:lnSpc>
              <a:spcBef>
                <a:spcPct val="0"/>
              </a:spcBef>
              <a:buFont typeface="Arial" pitchFamily="34" charset="0"/>
              <a:buChar char="•"/>
              <a:defRPr/>
            </a:pPr>
            <a:endParaRPr lang="fr-CA" sz="1800" dirty="0">
              <a:latin typeface="Calibri"/>
              <a:cs typeface="Calibri"/>
            </a:endParaRPr>
          </a:p>
          <a:p>
            <a:pPr marL="342900" indent="-342900" algn="l">
              <a:lnSpc>
                <a:spcPct val="120000"/>
              </a:lnSpc>
              <a:spcBef>
                <a:spcPct val="0"/>
              </a:spcBef>
              <a:buFont typeface="Arial" pitchFamily="34" charset="0"/>
              <a:buChar char="•"/>
              <a:defRPr/>
            </a:pPr>
            <a:r>
              <a:rPr lang="fr-CA" sz="1800" dirty="0">
                <a:latin typeface="Arial Narrow" pitchFamily="34" charset="0"/>
              </a:rPr>
              <a:t>Le Centre canadien de recherche en cardiologie (CCRC) évalue les conflits d'intérêts auprès de ses instructeurs, planificateurs et gestionnaires et de toute autre personne qui pourrait avoir un contrôle sur le contenu des activités de FMC. Tous les conflits d'intérêts pertinents sont minutieusement examinés par le CCRC en ce qui a trait au juste équilibre, à l'objectivité scientifique des études présentées dans le cadre du programme ainsi qu'aux recommandations sur les soins aux patients. Le CCRC s'est engagé à offrir à ses apprenants des activités de FMC et des documents connexes de grande qualité qui font la promotion des améliorations ou de la qualité dans le milieu des soins de santé, et non d'un produit exclusif présentant un intérêt commercial précis.</a:t>
            </a:r>
          </a:p>
          <a:p>
            <a:pPr algn="l">
              <a:lnSpc>
                <a:spcPct val="120000"/>
              </a:lnSpc>
              <a:spcBef>
                <a:spcPct val="0"/>
              </a:spcBef>
              <a:defRPr/>
            </a:pPr>
            <a:endParaRPr lang="fr-CA" sz="1800" dirty="0">
              <a:latin typeface="Arial Narrow" pitchFamily="34" charset="0"/>
              <a:ea typeface="ＭＳ Ｐゴシック" pitchFamily="34" charset="-128"/>
            </a:endParaRPr>
          </a:p>
          <a:p>
            <a:pPr marL="342900" indent="-342900" algn="l">
              <a:lnSpc>
                <a:spcPct val="120000"/>
              </a:lnSpc>
              <a:spcBef>
                <a:spcPct val="0"/>
              </a:spcBef>
              <a:buFont typeface="Arial" pitchFamily="34" charset="0"/>
              <a:buChar char="•"/>
              <a:defRPr/>
            </a:pPr>
            <a:r>
              <a:rPr lang="fr-CA" sz="1800" dirty="0">
                <a:latin typeface="Arial Narrow" pitchFamily="34" charset="0"/>
              </a:rPr>
              <a:t>Le conférencier a divulgué l'ensemble de ses conflits d'intérêts potentiels avant la mise en œuvre du programme. Le contenu scientifique présenté dans le cadre du présent programme est fondé sur des données probantes, et tout le contenu relatif à la pharmacothérapie est conforme à l'étiquette du produit. Le programme a été examiné par des pairs et est agréé à l'échelle nationale par le Collège des médecins de famille du Canada.</a:t>
            </a:r>
          </a:p>
          <a:p>
            <a:pPr algn="l">
              <a:lnSpc>
                <a:spcPct val="120000"/>
              </a:lnSpc>
              <a:spcBef>
                <a:spcPct val="0"/>
              </a:spcBef>
              <a:defRPr/>
            </a:pPr>
            <a:endParaRPr lang="fr-CA" sz="1800" dirty="0">
              <a:latin typeface="Arial Narrow" pitchFamily="34" charset="0"/>
              <a:ea typeface="ＭＳ Ｐゴシック" pitchFamily="34" charset="-128"/>
            </a:endParaRPr>
          </a:p>
          <a:p>
            <a:pPr marL="342900" indent="-342900" algn="l">
              <a:lnSpc>
                <a:spcPct val="120000"/>
              </a:lnSpc>
              <a:spcBef>
                <a:spcPct val="0"/>
              </a:spcBef>
              <a:buFont typeface="Arial" pitchFamily="34" charset="0"/>
              <a:buChar char="•"/>
              <a:defRPr/>
            </a:pPr>
            <a:r>
              <a:rPr lang="fr-CA" sz="1800" b="1" dirty="0">
                <a:latin typeface="Arial Narrow" pitchFamily="34" charset="0"/>
              </a:rPr>
              <a:t>[Nom du conférencier] </a:t>
            </a:r>
            <a:r>
              <a:rPr lang="fr-CA" sz="1800" dirty="0">
                <a:latin typeface="Arial Narrow" pitchFamily="34" charset="0"/>
              </a:rPr>
              <a:t>a divulgué les renseignements sur ses conflits d'intérêts potentiels au début de la présentation.</a:t>
            </a:r>
            <a:endParaRPr lang="fr-CA" sz="1800" dirty="0">
              <a:latin typeface="Arial Narrow" pitchFamily="34" charset="0"/>
              <a:ea typeface="ＭＳ Ｐゴシック" pitchFamily="34" charset="-128"/>
            </a:endParaRPr>
          </a:p>
        </p:txBody>
      </p:sp>
      <p:pic>
        <p:nvPicPr>
          <p:cNvPr id="11" name="4E92DA43-5712-40E9-AFDC-2C1062C78C6F" descr="7646DFF2-B812-4635-AA57-5171E34E5A45@chrc">
            <a:extLst>
              <a:ext uri="{FF2B5EF4-FFF2-40B4-BE49-F238E27FC236}">
                <a16:creationId xmlns:a16="http://schemas.microsoft.com/office/drawing/2014/main" id="{2297412B-260B-443D-9EC4-15F9E86970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54913"/>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159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8" name="Rectangle 27">
            <a:extLst>
              <a:ext uri="{FF2B5EF4-FFF2-40B4-BE49-F238E27FC236}">
                <a16:creationId xmlns:a16="http://schemas.microsoft.com/office/drawing/2014/main" id="{C250E6C8-43A8-47E6-B78A-189197B49C48}"/>
              </a:ext>
            </a:extLst>
          </p:cNvPr>
          <p:cNvSpPr/>
          <p:nvPr/>
        </p:nvSpPr>
        <p:spPr>
          <a:xfrm>
            <a:off x="0" y="2026325"/>
            <a:ext cx="9144000" cy="201622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151640" y="121232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827702" y="2157274"/>
            <a:ext cx="6993138" cy="1754326"/>
          </a:xfrm>
          <a:prstGeom prst="rect">
            <a:avLst/>
          </a:prstGeom>
        </p:spPr>
        <p:txBody>
          <a:bodyPr wrap="square">
            <a:spAutoFit/>
          </a:bodyPr>
          <a:lstStyle/>
          <a:p>
            <a:pPr lvl="0" algn="ctr">
              <a:defRPr/>
            </a:pPr>
            <a:r>
              <a:rPr lang="fr-CH" sz="3600" b="1" dirty="0">
                <a:solidFill>
                  <a:prstClr val="white">
                    <a:lumMod val="95000"/>
                  </a:prstClr>
                </a:solidFill>
                <a:latin typeface="Arial Narrow" panose="020B0606020202030204" pitchFamily="34" charset="0"/>
                <a:cs typeface="Candara"/>
              </a:rPr>
              <a:t>Quelles sont les autres implications d’un AOD administré une fois par jour vs deux fois par jour?</a:t>
            </a:r>
            <a:endParaRPr kumimoji="0" lang="fr-CH" sz="3200" b="1" i="0" u="none" strike="noStrike" kern="1200" cap="none" spc="0" normalizeH="0" baseline="0" dirty="0">
              <a:ln>
                <a:noFill/>
              </a:ln>
              <a:solidFill>
                <a:prstClr val="white">
                  <a:lumMod val="95000"/>
                </a:prstClr>
              </a:solidFill>
              <a:effectLst/>
              <a:uLnTx/>
              <a:uFillTx/>
              <a:latin typeface="Arial Narrow" panose="020B0606020202030204" pitchFamily="34" charset="0"/>
              <a:cs typeface="Candara"/>
            </a:endParaRPr>
          </a:p>
        </p:txBody>
      </p:sp>
      <p:pic>
        <p:nvPicPr>
          <p:cNvPr id="1028" name="Picture 4" descr="Related image">
            <a:extLst>
              <a:ext uri="{FF2B5EF4-FFF2-40B4-BE49-F238E27FC236}">
                <a16:creationId xmlns:a16="http://schemas.microsoft.com/office/drawing/2014/main" id="{B4D5743E-24DC-4C0F-B336-0E7994D2F6E2}"/>
              </a:ext>
            </a:extLst>
          </p:cNvPr>
          <p:cNvPicPr>
            <a:picLocks noChangeAspect="1" noChangeArrowheads="1"/>
          </p:cNvPicPr>
          <p:nvPr/>
        </p:nvPicPr>
        <p:blipFill>
          <a:blip r:embed="rId5" cstate="hqprint">
            <a:lum bright="70000" contrast="-70000"/>
            <a:extLst>
              <a:ext uri="{28A0092B-C50C-407E-A947-70E740481C1C}">
                <a14:useLocalDpi xmlns:a14="http://schemas.microsoft.com/office/drawing/2010/main" val="0"/>
              </a:ext>
            </a:extLst>
          </a:blip>
          <a:srcRect/>
          <a:stretch>
            <a:fillRect/>
          </a:stretch>
        </p:blipFill>
        <p:spPr bwMode="auto">
          <a:xfrm>
            <a:off x="468507" y="1427447"/>
            <a:ext cx="1094480" cy="1094480"/>
          </a:xfrm>
          <a:prstGeom prst="rect">
            <a:avLst/>
          </a:prstGeom>
          <a:noFill/>
          <a:extLst>
            <a:ext uri="{909E8E84-426E-40DD-AFC4-6F175D3DCCD1}">
              <a14:hiddenFill xmlns:a14="http://schemas.microsoft.com/office/drawing/2010/main">
                <a:solidFill>
                  <a:srgbClr val="FFFFFF"/>
                </a:solidFill>
              </a14:hiddenFill>
            </a:ext>
          </a:extLst>
        </p:spPr>
      </p:pic>
      <p:pic>
        <p:nvPicPr>
          <p:cNvPr id="9" name="4E92DA43-5712-40E9-AFDC-2C1062C78C6F" descr="7646DFF2-B812-4635-AA57-5171E34E5A45@chrc">
            <a:extLst>
              <a:ext uri="{FF2B5EF4-FFF2-40B4-BE49-F238E27FC236}">
                <a16:creationId xmlns:a16="http://schemas.microsoft.com/office/drawing/2014/main" id="{E012CF82-5790-498B-B70D-237BAD619574}"/>
              </a:ext>
            </a:extLst>
          </p:cNvPr>
          <p:cNvPicPr>
            <a:picLocks noChangeAspect="1" noChangeArrowheads="1"/>
          </p:cNvPicPr>
          <p:nvPr/>
        </p:nvPicPr>
        <p:blipFill>
          <a:blip r:embed="rId6" cstate="hqprint">
            <a:lum bright="70000" contrast="-70000"/>
            <a:extLst>
              <a:ext uri="{28A0092B-C50C-407E-A947-70E740481C1C}">
                <a14:useLocalDpi xmlns:a14="http://schemas.microsoft.com/office/drawing/2010/main" val="0"/>
              </a:ext>
            </a:extLst>
          </a:blip>
          <a:srcRect/>
          <a:stretch>
            <a:fillRect/>
          </a:stretch>
        </p:blipFill>
        <p:spPr bwMode="auto">
          <a:xfrm>
            <a:off x="180222" y="6359924"/>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3894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56173"/>
            <a:ext cx="6842557" cy="1077218"/>
          </a:xfrm>
          <a:prstGeom prst="rect">
            <a:avLst/>
          </a:prstGeom>
          <a:noFill/>
        </p:spPr>
        <p:txBody>
          <a:bodyPr wrap="square">
            <a:spAutoFit/>
          </a:bodyPr>
          <a:lstStyle/>
          <a:p>
            <a:pPr lvl="0">
              <a:defRPr/>
            </a:pPr>
            <a:r>
              <a:rPr lang="fr-LU" sz="3200" b="1" dirty="0">
                <a:solidFill>
                  <a:srgbClr val="183059"/>
                </a:solidFill>
                <a:latin typeface="Arial Narrow" panose="020B0606020202030204" pitchFamily="34" charset="0"/>
                <a:cs typeface="Aharoni" panose="02010803020104030203" pitchFamily="2" charset="-79"/>
              </a:rPr>
              <a:t>Considérations posologiques et implications d’une seule dose manquée</a:t>
            </a:r>
            <a:endParaRPr kumimoji="0" lang="fr-LU" sz="32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9" name="TextBox 18">
            <a:extLst>
              <a:ext uri="{FF2B5EF4-FFF2-40B4-BE49-F238E27FC236}">
                <a16:creationId xmlns:a16="http://schemas.microsoft.com/office/drawing/2014/main" id="{DD041CE8-6410-4D88-A7E0-1DB97C72B760}"/>
              </a:ext>
            </a:extLst>
          </p:cNvPr>
          <p:cNvSpPr txBox="1"/>
          <p:nvPr/>
        </p:nvSpPr>
        <p:spPr>
          <a:xfrm>
            <a:off x="221679" y="6514168"/>
            <a:ext cx="4548179" cy="230832"/>
          </a:xfrm>
          <a:prstGeom prst="rect">
            <a:avLst/>
          </a:prstGeom>
          <a:noFill/>
        </p:spPr>
        <p:txBody>
          <a:bodyPr wrap="square" rtlCol="0">
            <a:spAutoFit/>
          </a:bodyPr>
          <a:lstStyle/>
          <a:p>
            <a:pPr lvl="0">
              <a:defRPr/>
            </a:pPr>
            <a:r>
              <a:rPr lang="en-GB" sz="900" dirty="0" err="1">
                <a:solidFill>
                  <a:prstClr val="white"/>
                </a:solidFill>
                <a:latin typeface="Arial Narrow" panose="020B0606020202030204" pitchFamily="34" charset="0"/>
              </a:rPr>
              <a:t>Vrijens</a:t>
            </a:r>
            <a:r>
              <a:rPr lang="en-GB" sz="900" dirty="0">
                <a:solidFill>
                  <a:prstClr val="white"/>
                </a:solidFill>
                <a:latin typeface="Arial Narrow" panose="020B0606020202030204" pitchFamily="34" charset="0"/>
              </a:rPr>
              <a:t> B, </a:t>
            </a:r>
            <a:r>
              <a:rPr lang="en-GB" sz="900" dirty="0" err="1">
                <a:solidFill>
                  <a:prstClr val="white"/>
                </a:solidFill>
                <a:latin typeface="Arial Narrow" panose="020B0606020202030204" pitchFamily="34" charset="0"/>
              </a:rPr>
              <a:t>Heidbuchel</a:t>
            </a:r>
            <a:r>
              <a:rPr lang="en-GB" sz="900" dirty="0">
                <a:solidFill>
                  <a:prstClr val="white"/>
                </a:solidFill>
                <a:latin typeface="Arial Narrow" panose="020B0606020202030204" pitchFamily="34" charset="0"/>
              </a:rPr>
              <a:t> H.  </a:t>
            </a:r>
            <a:r>
              <a:rPr lang="en-GB" sz="900" dirty="0" err="1">
                <a:solidFill>
                  <a:prstClr val="white"/>
                </a:solidFill>
                <a:latin typeface="Arial Narrow" panose="020B0606020202030204" pitchFamily="34" charset="0"/>
              </a:rPr>
              <a:t>Europace</a:t>
            </a:r>
            <a:r>
              <a:rPr lang="en-GB" sz="900" dirty="0">
                <a:solidFill>
                  <a:prstClr val="white"/>
                </a:solidFill>
                <a:latin typeface="Arial Narrow" panose="020B0606020202030204" pitchFamily="34" charset="0"/>
              </a:rPr>
              <a:t>. 2015 Apr;17(4):514-23.</a:t>
            </a:r>
          </a:p>
        </p:txBody>
      </p:sp>
      <p:sp>
        <p:nvSpPr>
          <p:cNvPr id="11" name="Rectangle 10">
            <a:extLst>
              <a:ext uri="{FF2B5EF4-FFF2-40B4-BE49-F238E27FC236}">
                <a16:creationId xmlns:a16="http://schemas.microsoft.com/office/drawing/2014/main" id="{14885796-7823-4E94-9B70-F75005571E2C}"/>
              </a:ext>
            </a:extLst>
          </p:cNvPr>
          <p:cNvSpPr/>
          <p:nvPr/>
        </p:nvSpPr>
        <p:spPr>
          <a:xfrm>
            <a:off x="4552961" y="2397184"/>
            <a:ext cx="4652401" cy="3785652"/>
          </a:xfrm>
          <a:prstGeom prst="rect">
            <a:avLst/>
          </a:prstGeom>
        </p:spPr>
        <p:txBody>
          <a:bodyPr wrap="square">
            <a:spAutoFit/>
          </a:bodyPr>
          <a:lstStyle/>
          <a:p>
            <a:pPr marL="285750" indent="-285750" defTabSz="914400">
              <a:buClr>
                <a:srgbClr val="00B0F0"/>
              </a:buClr>
              <a:buFont typeface="Wingdings" panose="05000000000000000000" pitchFamily="2" charset="2"/>
              <a:buChar char="§"/>
            </a:pPr>
            <a:r>
              <a:rPr lang="fr-BE" sz="1600" b="1" dirty="0">
                <a:solidFill>
                  <a:srgbClr val="575756"/>
                </a:solidFill>
                <a:latin typeface="Arial Narrow" panose="020B0606020202030204" pitchFamily="34" charset="0"/>
              </a:rPr>
              <a:t>Les effets comparatifs de la prescription de la même dose quotidienne totale, administrée soit 1 fois par jour (QD) soit la moitié de la dose 2 fois par jour (BID), pour le même médicament, ou pour 2 médicaments ayant les mêmes paramètres pharmacocinétiques :</a:t>
            </a:r>
          </a:p>
          <a:p>
            <a:pPr marL="285750" indent="-285750" defTabSz="914400">
              <a:buClr>
                <a:srgbClr val="00B0F0"/>
              </a:buClr>
              <a:buFont typeface="Wingdings" panose="05000000000000000000" pitchFamily="2" charset="2"/>
              <a:buChar char="§"/>
            </a:pPr>
            <a:endParaRPr lang="fr-BE" sz="1600" b="1" dirty="0">
              <a:solidFill>
                <a:srgbClr val="575756"/>
              </a:solidFill>
              <a:latin typeface="Arial Narrow" panose="020B0606020202030204" pitchFamily="34" charset="0"/>
            </a:endParaRPr>
          </a:p>
          <a:p>
            <a:pPr marL="285750" indent="-285750" defTabSz="914400">
              <a:buClr>
                <a:srgbClr val="00B0F0"/>
              </a:buClr>
              <a:buFont typeface="Wingdings" panose="05000000000000000000" pitchFamily="2" charset="2"/>
              <a:buChar char="§"/>
            </a:pPr>
            <a:endParaRPr lang="fr-BE" sz="1600" b="1" dirty="0">
              <a:solidFill>
                <a:srgbClr val="575756"/>
              </a:solidFill>
              <a:latin typeface="Arial Narrow" panose="020B0606020202030204" pitchFamily="34" charset="0"/>
            </a:endParaRPr>
          </a:p>
          <a:p>
            <a:pPr marL="285750" indent="-285750" defTabSz="914400">
              <a:buClr>
                <a:srgbClr val="00B0F0"/>
              </a:buClr>
              <a:buFont typeface="Wingdings" panose="05000000000000000000" pitchFamily="2" charset="2"/>
              <a:buChar char="§"/>
            </a:pPr>
            <a:r>
              <a:rPr lang="fr-BE" sz="1600" b="1" dirty="0">
                <a:solidFill>
                  <a:srgbClr val="575756"/>
                </a:solidFill>
                <a:latin typeface="Arial Narrow" panose="020B0606020202030204" pitchFamily="34" charset="0"/>
              </a:rPr>
              <a:t>Un schéma posologique biquotidien a moins tendance à produire des concentrations élevées ou faibles d’anticoagulants et aux effets associés. </a:t>
            </a:r>
          </a:p>
          <a:p>
            <a:pPr marL="285750" indent="-285750" defTabSz="914400">
              <a:buClr>
                <a:srgbClr val="00B0F0"/>
              </a:buClr>
              <a:buFont typeface="Wingdings" panose="05000000000000000000" pitchFamily="2" charset="2"/>
              <a:buChar char="§"/>
            </a:pPr>
            <a:endParaRPr lang="fr-BE" sz="1600" b="1" dirty="0">
              <a:solidFill>
                <a:srgbClr val="575756"/>
              </a:solidFill>
              <a:latin typeface="Arial Narrow" panose="020B0606020202030204" pitchFamily="34" charset="0"/>
            </a:endParaRPr>
          </a:p>
          <a:p>
            <a:pPr marL="285750" indent="-285750" defTabSz="914400">
              <a:buClr>
                <a:srgbClr val="00B0F0"/>
              </a:buClr>
              <a:buFont typeface="Wingdings" panose="05000000000000000000" pitchFamily="2" charset="2"/>
              <a:buChar char="§"/>
            </a:pPr>
            <a:r>
              <a:rPr lang="fr-BE" sz="1600" b="1" dirty="0">
                <a:solidFill>
                  <a:srgbClr val="575756"/>
                </a:solidFill>
                <a:latin typeface="Arial Narrow" panose="020B0606020202030204" pitchFamily="34" charset="0"/>
              </a:rPr>
              <a:t>Sauter une dose lorsque la posologie est uniquotidienne comparativement à biquotidienne a un impact disproportionnellement plus élevé</a:t>
            </a:r>
            <a:endParaRPr lang="fr-BE" sz="1600" dirty="0">
              <a:solidFill>
                <a:srgbClr val="575756"/>
              </a:solidFill>
              <a:latin typeface="Arial Narrow" panose="020B0606020202030204" pitchFamily="34" charset="0"/>
            </a:endParaRPr>
          </a:p>
        </p:txBody>
      </p:sp>
      <p:sp>
        <p:nvSpPr>
          <p:cNvPr id="14" name="TextBox 13">
            <a:extLst>
              <a:ext uri="{FF2B5EF4-FFF2-40B4-BE49-F238E27FC236}">
                <a16:creationId xmlns:a16="http://schemas.microsoft.com/office/drawing/2014/main" id="{82F9476D-3E42-4A49-AFF5-D5F1D94DD396}"/>
              </a:ext>
            </a:extLst>
          </p:cNvPr>
          <p:cNvSpPr txBox="1"/>
          <p:nvPr/>
        </p:nvSpPr>
        <p:spPr>
          <a:xfrm>
            <a:off x="82550" y="1258759"/>
            <a:ext cx="9055002" cy="615553"/>
          </a:xfrm>
          <a:prstGeom prst="rect">
            <a:avLst/>
          </a:prstGeom>
          <a:noFill/>
        </p:spPr>
        <p:txBody>
          <a:bodyPr wrap="square" rtlCol="0">
            <a:spAutoFit/>
          </a:bodyPr>
          <a:lstStyle/>
          <a:p>
            <a:pPr algn="ctr" defTabSz="914400"/>
            <a:r>
              <a:rPr lang="fr-BE" sz="1600" b="1" dirty="0">
                <a:solidFill>
                  <a:srgbClr val="ECEEEF">
                    <a:lumMod val="25000"/>
                  </a:srgbClr>
                </a:solidFill>
                <a:latin typeface="Arial Narrow" panose="020B0606020202030204" pitchFamily="34" charset="0"/>
              </a:rPr>
              <a:t>Le dosage a également des implications sur l’impact d’une seule dose manquée. </a:t>
            </a:r>
          </a:p>
          <a:p>
            <a:pPr algn="ctr" defTabSz="914400"/>
            <a:r>
              <a:rPr lang="fr-BE" sz="1600" b="1" dirty="0">
                <a:solidFill>
                  <a:srgbClr val="ECEEEF">
                    <a:lumMod val="25000"/>
                  </a:srgbClr>
                </a:solidFill>
                <a:latin typeface="Arial Narrow" panose="020B0606020202030204" pitchFamily="34" charset="0"/>
              </a:rPr>
              <a:t>Une dose manquée de médicament QD</a:t>
            </a:r>
            <a:r>
              <a:rPr lang="fr-BE" b="1" dirty="0">
                <a:solidFill>
                  <a:srgbClr val="FF0000"/>
                </a:solidFill>
                <a:latin typeface="Arial Narrow" panose="020B0606020202030204" pitchFamily="34" charset="0"/>
              </a:rPr>
              <a:t> </a:t>
            </a:r>
            <a:r>
              <a:rPr lang="fr-BE" b="1" dirty="0">
                <a:solidFill>
                  <a:srgbClr val="0070C0"/>
                </a:solidFill>
                <a:latin typeface="Arial Narrow" panose="020B0606020202030204" pitchFamily="34" charset="0"/>
              </a:rPr>
              <a:t>≠ </a:t>
            </a:r>
            <a:r>
              <a:rPr lang="fr-BE" sz="1600" b="1" dirty="0">
                <a:solidFill>
                  <a:srgbClr val="ECEEEF">
                    <a:lumMod val="25000"/>
                  </a:srgbClr>
                </a:solidFill>
                <a:latin typeface="Arial Narrow" panose="020B0606020202030204" pitchFamily="34" charset="0"/>
              </a:rPr>
              <a:t>Une dose manquée de médicament BID</a:t>
            </a:r>
          </a:p>
        </p:txBody>
      </p:sp>
      <p:pic>
        <p:nvPicPr>
          <p:cNvPr id="3" name="Picture 2" descr="A close up of a logo&#10;&#10;Description automatically generated">
            <a:extLst>
              <a:ext uri="{FF2B5EF4-FFF2-40B4-BE49-F238E27FC236}">
                <a16:creationId xmlns:a16="http://schemas.microsoft.com/office/drawing/2014/main" id="{F86ADE3C-2609-4C68-B8F7-D94113D417CE}"/>
              </a:ext>
            </a:extLst>
          </p:cNvPr>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3693" y="1647291"/>
            <a:ext cx="4187370" cy="4879497"/>
          </a:xfrm>
          <a:prstGeom prst="rect">
            <a:avLst/>
          </a:prstGeom>
        </p:spPr>
      </p:pic>
      <p:sp>
        <p:nvSpPr>
          <p:cNvPr id="2" name="ZoneTexte 1"/>
          <p:cNvSpPr txBox="1"/>
          <p:nvPr/>
        </p:nvSpPr>
        <p:spPr>
          <a:xfrm>
            <a:off x="1677880" y="1987311"/>
            <a:ext cx="2364126" cy="261610"/>
          </a:xfrm>
          <a:prstGeom prst="rect">
            <a:avLst/>
          </a:prstGeom>
          <a:solidFill>
            <a:schemeClr val="bg1"/>
          </a:solidFill>
        </p:spPr>
        <p:txBody>
          <a:bodyPr wrap="square" rtlCol="0">
            <a:spAutoFit/>
          </a:bodyPr>
          <a:lstStyle/>
          <a:p>
            <a:r>
              <a:rPr lang="fr-CA" sz="1100" b="1" dirty="0">
                <a:solidFill>
                  <a:srgbClr val="494748"/>
                </a:solidFill>
                <a:latin typeface="Arial Narrow" panose="020B0606020202030204" pitchFamily="34" charset="0"/>
              </a:rPr>
              <a:t>1 dose manquée de médicament BID</a:t>
            </a:r>
            <a:endParaRPr lang="fr-FR" sz="1100" b="1" dirty="0">
              <a:solidFill>
                <a:srgbClr val="494748"/>
              </a:solidFill>
              <a:latin typeface="Arial Narrow" panose="020B0606020202030204" pitchFamily="34" charset="0"/>
            </a:endParaRPr>
          </a:p>
        </p:txBody>
      </p:sp>
      <p:sp>
        <p:nvSpPr>
          <p:cNvPr id="4" name="ZoneTexte 3"/>
          <p:cNvSpPr txBox="1"/>
          <p:nvPr/>
        </p:nvSpPr>
        <p:spPr>
          <a:xfrm>
            <a:off x="2177378" y="4034346"/>
            <a:ext cx="1258426" cy="261610"/>
          </a:xfrm>
          <a:prstGeom prst="rect">
            <a:avLst/>
          </a:prstGeom>
          <a:solidFill>
            <a:schemeClr val="bg1"/>
          </a:solidFill>
        </p:spPr>
        <p:txBody>
          <a:bodyPr wrap="square" rtlCol="0">
            <a:spAutoFit/>
          </a:bodyPr>
          <a:lstStyle/>
          <a:p>
            <a:r>
              <a:rPr lang="fr-CA" sz="1100" b="1" dirty="0">
                <a:solidFill>
                  <a:srgbClr val="494748"/>
                </a:solidFill>
                <a:latin typeface="Arial Narrow" panose="020B0606020202030204" pitchFamily="34" charset="0"/>
              </a:rPr>
              <a:t>Médicament 2 f/j</a:t>
            </a:r>
            <a:endParaRPr lang="fr-FR" sz="1100" b="1" dirty="0">
              <a:solidFill>
                <a:srgbClr val="494748"/>
              </a:solidFill>
              <a:latin typeface="Arial Narrow" panose="020B0606020202030204" pitchFamily="34" charset="0"/>
            </a:endParaRPr>
          </a:p>
        </p:txBody>
      </p:sp>
      <p:sp>
        <p:nvSpPr>
          <p:cNvPr id="5" name="ZoneTexte 4"/>
          <p:cNvSpPr txBox="1"/>
          <p:nvPr/>
        </p:nvSpPr>
        <p:spPr>
          <a:xfrm>
            <a:off x="2177378" y="4252679"/>
            <a:ext cx="1364958" cy="261610"/>
          </a:xfrm>
          <a:prstGeom prst="rect">
            <a:avLst/>
          </a:prstGeom>
          <a:solidFill>
            <a:schemeClr val="bg1"/>
          </a:solidFill>
        </p:spPr>
        <p:txBody>
          <a:bodyPr wrap="square" rtlCol="0">
            <a:spAutoFit/>
          </a:bodyPr>
          <a:lstStyle/>
          <a:p>
            <a:r>
              <a:rPr lang="fr-CA" sz="1100" b="1" dirty="0">
                <a:solidFill>
                  <a:srgbClr val="494748"/>
                </a:solidFill>
                <a:latin typeface="Arial Narrow" panose="020B0606020202030204" pitchFamily="34" charset="0"/>
              </a:rPr>
              <a:t>Médicament 1 f/j</a:t>
            </a:r>
            <a:endParaRPr lang="fr-FR" sz="1100" b="1" dirty="0">
              <a:solidFill>
                <a:srgbClr val="494748"/>
              </a:solidFill>
              <a:latin typeface="Arial Narrow" panose="020B0606020202030204" pitchFamily="34" charset="0"/>
            </a:endParaRPr>
          </a:p>
        </p:txBody>
      </p:sp>
      <p:sp>
        <p:nvSpPr>
          <p:cNvPr id="6" name="ZoneTexte 5"/>
          <p:cNvSpPr txBox="1"/>
          <p:nvPr/>
        </p:nvSpPr>
        <p:spPr>
          <a:xfrm>
            <a:off x="1677880" y="3799643"/>
            <a:ext cx="426720" cy="261610"/>
          </a:xfrm>
          <a:prstGeom prst="rect">
            <a:avLst/>
          </a:prstGeom>
          <a:noFill/>
        </p:spPr>
        <p:txBody>
          <a:bodyPr wrap="none" rtlCol="0">
            <a:spAutoFit/>
          </a:bodyPr>
          <a:lstStyle/>
          <a:p>
            <a:r>
              <a:rPr lang="fr-CA" sz="1100" dirty="0"/>
              <a:t>Jour</a:t>
            </a:r>
            <a:endParaRPr lang="fr-FR" sz="1100" dirty="0"/>
          </a:p>
        </p:txBody>
      </p:sp>
      <p:pic>
        <p:nvPicPr>
          <p:cNvPr id="20" name="4E92DA43-5712-40E9-AFDC-2C1062C78C6F" descr="7646DFF2-B812-4635-AA57-5171E34E5A45@chrc">
            <a:extLst>
              <a:ext uri="{FF2B5EF4-FFF2-40B4-BE49-F238E27FC236}">
                <a16:creationId xmlns:a16="http://schemas.microsoft.com/office/drawing/2014/main" id="{3A56DBD6-8CB8-41C4-866B-DE97C9E679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23502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56173"/>
            <a:ext cx="6842557" cy="1077218"/>
          </a:xfrm>
          <a:prstGeom prst="rect">
            <a:avLst/>
          </a:prstGeom>
          <a:noFill/>
        </p:spPr>
        <p:txBody>
          <a:bodyPr wrap="square">
            <a:spAutoFit/>
          </a:bodyPr>
          <a:lstStyle/>
          <a:p>
            <a:pPr lvl="0">
              <a:defRPr/>
            </a:pPr>
            <a:r>
              <a:rPr lang="fr-LU" sz="3200" b="1" dirty="0">
                <a:solidFill>
                  <a:srgbClr val="183059"/>
                </a:solidFill>
                <a:latin typeface="Arial Narrow" panose="020B0606020202030204" pitchFamily="34" charset="0"/>
                <a:cs typeface="Aharoni" panose="02010803020104030203" pitchFamily="2" charset="-79"/>
              </a:rPr>
              <a:t>Considérations posologiques et implications d’une seule dose manquée</a:t>
            </a:r>
            <a:endParaRPr kumimoji="0" lang="fr-LU" sz="32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9" name="TextBox 18">
            <a:extLst>
              <a:ext uri="{FF2B5EF4-FFF2-40B4-BE49-F238E27FC236}">
                <a16:creationId xmlns:a16="http://schemas.microsoft.com/office/drawing/2014/main" id="{DD041CE8-6410-4D88-A7E0-1DB97C72B760}"/>
              </a:ext>
            </a:extLst>
          </p:cNvPr>
          <p:cNvSpPr txBox="1"/>
          <p:nvPr/>
        </p:nvSpPr>
        <p:spPr>
          <a:xfrm>
            <a:off x="221679" y="6514168"/>
            <a:ext cx="4548179" cy="230832"/>
          </a:xfrm>
          <a:prstGeom prst="rect">
            <a:avLst/>
          </a:prstGeom>
          <a:noFill/>
        </p:spPr>
        <p:txBody>
          <a:bodyPr wrap="square" rtlCol="0">
            <a:spAutoFit/>
          </a:bodyPr>
          <a:lstStyle/>
          <a:p>
            <a:pPr lvl="0">
              <a:defRPr/>
            </a:pPr>
            <a:r>
              <a:rPr lang="en-GB" sz="900" dirty="0" err="1">
                <a:solidFill>
                  <a:prstClr val="white"/>
                </a:solidFill>
                <a:latin typeface="Arial Narrow" panose="020B0606020202030204" pitchFamily="34" charset="0"/>
              </a:rPr>
              <a:t>Vrijens</a:t>
            </a:r>
            <a:r>
              <a:rPr lang="en-GB" sz="900" dirty="0">
                <a:solidFill>
                  <a:prstClr val="white"/>
                </a:solidFill>
                <a:latin typeface="Arial Narrow" panose="020B0606020202030204" pitchFamily="34" charset="0"/>
              </a:rPr>
              <a:t> B, </a:t>
            </a:r>
            <a:r>
              <a:rPr lang="en-GB" sz="900" dirty="0" err="1">
                <a:solidFill>
                  <a:prstClr val="white"/>
                </a:solidFill>
                <a:latin typeface="Arial Narrow" panose="020B0606020202030204" pitchFamily="34" charset="0"/>
              </a:rPr>
              <a:t>Heidbuchel</a:t>
            </a:r>
            <a:r>
              <a:rPr lang="en-GB" sz="900" dirty="0">
                <a:solidFill>
                  <a:prstClr val="white"/>
                </a:solidFill>
                <a:latin typeface="Arial Narrow" panose="020B0606020202030204" pitchFamily="34" charset="0"/>
              </a:rPr>
              <a:t> H.  </a:t>
            </a:r>
            <a:r>
              <a:rPr lang="en-GB" sz="900" dirty="0" err="1">
                <a:solidFill>
                  <a:prstClr val="white"/>
                </a:solidFill>
                <a:latin typeface="Arial Narrow" panose="020B0606020202030204" pitchFamily="34" charset="0"/>
              </a:rPr>
              <a:t>Europace</a:t>
            </a:r>
            <a:r>
              <a:rPr lang="en-GB" sz="900" dirty="0">
                <a:solidFill>
                  <a:prstClr val="white"/>
                </a:solidFill>
                <a:latin typeface="Arial Narrow" panose="020B0606020202030204" pitchFamily="34" charset="0"/>
              </a:rPr>
              <a:t>. 2015 Apr;17(4):514-23.</a:t>
            </a:r>
          </a:p>
        </p:txBody>
      </p:sp>
      <p:sp>
        <p:nvSpPr>
          <p:cNvPr id="11" name="Rectangle 10">
            <a:extLst>
              <a:ext uri="{FF2B5EF4-FFF2-40B4-BE49-F238E27FC236}">
                <a16:creationId xmlns:a16="http://schemas.microsoft.com/office/drawing/2014/main" id="{14885796-7823-4E94-9B70-F75005571E2C}"/>
              </a:ext>
            </a:extLst>
          </p:cNvPr>
          <p:cNvSpPr/>
          <p:nvPr/>
        </p:nvSpPr>
        <p:spPr>
          <a:xfrm>
            <a:off x="4552961" y="2397184"/>
            <a:ext cx="4652401" cy="3785652"/>
          </a:xfrm>
          <a:prstGeom prst="rect">
            <a:avLst/>
          </a:prstGeom>
        </p:spPr>
        <p:txBody>
          <a:bodyPr wrap="square">
            <a:spAutoFit/>
          </a:bodyPr>
          <a:lstStyle/>
          <a:p>
            <a:pPr marL="285750" indent="-285750" defTabSz="914400">
              <a:buClr>
                <a:srgbClr val="00B0F0"/>
              </a:buClr>
              <a:buFont typeface="Wingdings" panose="05000000000000000000" pitchFamily="2" charset="2"/>
              <a:buChar char="§"/>
            </a:pPr>
            <a:r>
              <a:rPr lang="fr-BE" sz="1600" b="1" dirty="0">
                <a:solidFill>
                  <a:srgbClr val="575756"/>
                </a:solidFill>
                <a:latin typeface="Arial Narrow" panose="020B0606020202030204" pitchFamily="34" charset="0"/>
              </a:rPr>
              <a:t>Les effets comparatifs de la prescription de la même dose quotidienne totale, administrée soit 1 fois par jour (QD) soit la moitié de la dose 2 fois par jour (BID), pour le même médicament, ou pour 2 médicaments ayant les mêmes paramètres pharmacocinétiques :</a:t>
            </a:r>
          </a:p>
          <a:p>
            <a:pPr marL="285750" indent="-285750" defTabSz="914400">
              <a:buClr>
                <a:srgbClr val="00B0F0"/>
              </a:buClr>
              <a:buFont typeface="Wingdings" panose="05000000000000000000" pitchFamily="2" charset="2"/>
              <a:buChar char="§"/>
            </a:pPr>
            <a:endParaRPr lang="fr-BE" sz="1600" b="1" dirty="0">
              <a:solidFill>
                <a:srgbClr val="575756"/>
              </a:solidFill>
              <a:latin typeface="Arial Narrow" panose="020B0606020202030204" pitchFamily="34" charset="0"/>
            </a:endParaRPr>
          </a:p>
          <a:p>
            <a:pPr marL="285750" indent="-285750" defTabSz="914400">
              <a:buClr>
                <a:srgbClr val="00B0F0"/>
              </a:buClr>
              <a:buFont typeface="Wingdings" panose="05000000000000000000" pitchFamily="2" charset="2"/>
              <a:buChar char="§"/>
            </a:pPr>
            <a:endParaRPr lang="fr-BE" sz="1600" b="1" dirty="0">
              <a:solidFill>
                <a:srgbClr val="575756"/>
              </a:solidFill>
              <a:latin typeface="Arial Narrow" panose="020B0606020202030204" pitchFamily="34" charset="0"/>
            </a:endParaRPr>
          </a:p>
          <a:p>
            <a:pPr marL="285750" indent="-285750" defTabSz="914400">
              <a:buClr>
                <a:srgbClr val="00B0F0"/>
              </a:buClr>
              <a:buFont typeface="Wingdings" panose="05000000000000000000" pitchFamily="2" charset="2"/>
              <a:buChar char="§"/>
            </a:pPr>
            <a:r>
              <a:rPr lang="fr-BE" sz="1600" b="1" dirty="0">
                <a:solidFill>
                  <a:srgbClr val="575756"/>
                </a:solidFill>
                <a:latin typeface="Arial Narrow" panose="020B0606020202030204" pitchFamily="34" charset="0"/>
              </a:rPr>
              <a:t>Un schéma posologique biquotidien a moins tendance à produire des concentrations élevées ou faibles d’anticoagulants et aux effets associés. </a:t>
            </a:r>
          </a:p>
          <a:p>
            <a:pPr marL="285750" indent="-285750" defTabSz="914400">
              <a:buClr>
                <a:srgbClr val="00B0F0"/>
              </a:buClr>
              <a:buFont typeface="Wingdings" panose="05000000000000000000" pitchFamily="2" charset="2"/>
              <a:buChar char="§"/>
            </a:pPr>
            <a:endParaRPr lang="fr-BE" sz="1600" b="1" dirty="0">
              <a:solidFill>
                <a:srgbClr val="575756"/>
              </a:solidFill>
              <a:latin typeface="Arial Narrow" panose="020B0606020202030204" pitchFamily="34" charset="0"/>
            </a:endParaRPr>
          </a:p>
          <a:p>
            <a:pPr marL="285750" indent="-285750" defTabSz="914400">
              <a:buClr>
                <a:srgbClr val="00B0F0"/>
              </a:buClr>
              <a:buFont typeface="Wingdings" panose="05000000000000000000" pitchFamily="2" charset="2"/>
              <a:buChar char="§"/>
            </a:pPr>
            <a:r>
              <a:rPr lang="fr-BE" sz="1600" b="1" dirty="0">
                <a:solidFill>
                  <a:srgbClr val="575756"/>
                </a:solidFill>
                <a:latin typeface="Arial Narrow" panose="020B0606020202030204" pitchFamily="34" charset="0"/>
              </a:rPr>
              <a:t>Sauter une dose lorsque la posologie est uniquotidienne comparativement à biquotidienne a un impact disproportionnellement plus élevé</a:t>
            </a:r>
            <a:endParaRPr lang="fr-BE" sz="1600" dirty="0">
              <a:solidFill>
                <a:srgbClr val="575756"/>
              </a:solidFill>
              <a:latin typeface="Arial Narrow" panose="020B0606020202030204" pitchFamily="34" charset="0"/>
            </a:endParaRPr>
          </a:p>
        </p:txBody>
      </p:sp>
      <p:sp>
        <p:nvSpPr>
          <p:cNvPr id="14" name="TextBox 13">
            <a:extLst>
              <a:ext uri="{FF2B5EF4-FFF2-40B4-BE49-F238E27FC236}">
                <a16:creationId xmlns:a16="http://schemas.microsoft.com/office/drawing/2014/main" id="{82F9476D-3E42-4A49-AFF5-D5F1D94DD396}"/>
              </a:ext>
            </a:extLst>
          </p:cNvPr>
          <p:cNvSpPr txBox="1"/>
          <p:nvPr/>
        </p:nvSpPr>
        <p:spPr>
          <a:xfrm>
            <a:off x="82550" y="1258759"/>
            <a:ext cx="9055002" cy="615553"/>
          </a:xfrm>
          <a:prstGeom prst="rect">
            <a:avLst/>
          </a:prstGeom>
          <a:noFill/>
        </p:spPr>
        <p:txBody>
          <a:bodyPr wrap="square" rtlCol="0">
            <a:spAutoFit/>
          </a:bodyPr>
          <a:lstStyle/>
          <a:p>
            <a:pPr algn="ctr" defTabSz="914400"/>
            <a:r>
              <a:rPr lang="fr-BE" sz="1600" b="1" dirty="0">
                <a:solidFill>
                  <a:srgbClr val="ECEEEF">
                    <a:lumMod val="25000"/>
                  </a:srgbClr>
                </a:solidFill>
                <a:latin typeface="Arial Narrow" panose="020B0606020202030204" pitchFamily="34" charset="0"/>
              </a:rPr>
              <a:t>Le dosage a également des implications sur l’impact d’une seule dose manquée. </a:t>
            </a:r>
          </a:p>
          <a:p>
            <a:pPr algn="ctr" defTabSz="914400"/>
            <a:r>
              <a:rPr lang="fr-BE" sz="1600" b="1" dirty="0">
                <a:solidFill>
                  <a:srgbClr val="ECEEEF">
                    <a:lumMod val="25000"/>
                  </a:srgbClr>
                </a:solidFill>
                <a:latin typeface="Arial Narrow" panose="020B0606020202030204" pitchFamily="34" charset="0"/>
              </a:rPr>
              <a:t>Une dose manquée de médicament QD</a:t>
            </a:r>
            <a:r>
              <a:rPr lang="fr-BE" b="1" dirty="0">
                <a:solidFill>
                  <a:srgbClr val="FF0000"/>
                </a:solidFill>
                <a:latin typeface="Arial Narrow" panose="020B0606020202030204" pitchFamily="34" charset="0"/>
              </a:rPr>
              <a:t> </a:t>
            </a:r>
            <a:r>
              <a:rPr lang="fr-BE" b="1" dirty="0">
                <a:solidFill>
                  <a:srgbClr val="0070C0"/>
                </a:solidFill>
                <a:latin typeface="Arial Narrow" panose="020B0606020202030204" pitchFamily="34" charset="0"/>
              </a:rPr>
              <a:t>≠ </a:t>
            </a:r>
            <a:r>
              <a:rPr lang="fr-BE" sz="1600" b="1" dirty="0">
                <a:solidFill>
                  <a:srgbClr val="ECEEEF">
                    <a:lumMod val="25000"/>
                  </a:srgbClr>
                </a:solidFill>
                <a:latin typeface="Arial Narrow" panose="020B0606020202030204" pitchFamily="34" charset="0"/>
              </a:rPr>
              <a:t>Une dose manquée de médicament BID</a:t>
            </a:r>
          </a:p>
        </p:txBody>
      </p:sp>
      <p:pic>
        <p:nvPicPr>
          <p:cNvPr id="3" name="Picture 2" descr="A close up of a logo&#10;&#10;Description automatically generated">
            <a:extLst>
              <a:ext uri="{FF2B5EF4-FFF2-40B4-BE49-F238E27FC236}">
                <a16:creationId xmlns:a16="http://schemas.microsoft.com/office/drawing/2014/main" id="{F86ADE3C-2609-4C68-B8F7-D94113D417CE}"/>
              </a:ext>
            </a:extLst>
          </p:cNvPr>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3693" y="1647291"/>
            <a:ext cx="4187370" cy="4879497"/>
          </a:xfrm>
          <a:prstGeom prst="rect">
            <a:avLst/>
          </a:prstGeom>
        </p:spPr>
      </p:pic>
      <p:sp>
        <p:nvSpPr>
          <p:cNvPr id="2" name="ZoneTexte 1"/>
          <p:cNvSpPr txBox="1"/>
          <p:nvPr/>
        </p:nvSpPr>
        <p:spPr>
          <a:xfrm>
            <a:off x="1677880" y="1987311"/>
            <a:ext cx="2364126" cy="261610"/>
          </a:xfrm>
          <a:prstGeom prst="rect">
            <a:avLst/>
          </a:prstGeom>
          <a:solidFill>
            <a:schemeClr val="bg1"/>
          </a:solidFill>
        </p:spPr>
        <p:txBody>
          <a:bodyPr wrap="square" rtlCol="0">
            <a:spAutoFit/>
          </a:bodyPr>
          <a:lstStyle/>
          <a:p>
            <a:r>
              <a:rPr lang="fr-CA" sz="1100" b="1" dirty="0">
                <a:solidFill>
                  <a:srgbClr val="494748"/>
                </a:solidFill>
                <a:latin typeface="Arial Narrow" panose="020B0606020202030204" pitchFamily="34" charset="0"/>
              </a:rPr>
              <a:t>1 dose manquée de médicament BID</a:t>
            </a:r>
            <a:endParaRPr lang="fr-FR" sz="1100" b="1" dirty="0">
              <a:solidFill>
                <a:srgbClr val="494748"/>
              </a:solidFill>
              <a:latin typeface="Arial Narrow" panose="020B0606020202030204" pitchFamily="34" charset="0"/>
            </a:endParaRPr>
          </a:p>
        </p:txBody>
      </p:sp>
      <p:sp>
        <p:nvSpPr>
          <p:cNvPr id="4" name="ZoneTexte 3"/>
          <p:cNvSpPr txBox="1"/>
          <p:nvPr/>
        </p:nvSpPr>
        <p:spPr>
          <a:xfrm>
            <a:off x="2177378" y="4034346"/>
            <a:ext cx="1258426" cy="261610"/>
          </a:xfrm>
          <a:prstGeom prst="rect">
            <a:avLst/>
          </a:prstGeom>
          <a:solidFill>
            <a:schemeClr val="bg1"/>
          </a:solidFill>
        </p:spPr>
        <p:txBody>
          <a:bodyPr wrap="square" rtlCol="0">
            <a:spAutoFit/>
          </a:bodyPr>
          <a:lstStyle/>
          <a:p>
            <a:r>
              <a:rPr lang="fr-CA" sz="1100" b="1" dirty="0">
                <a:solidFill>
                  <a:srgbClr val="494748"/>
                </a:solidFill>
                <a:latin typeface="Arial Narrow" panose="020B0606020202030204" pitchFamily="34" charset="0"/>
              </a:rPr>
              <a:t>Médicament 2 f/j</a:t>
            </a:r>
            <a:endParaRPr lang="fr-FR" sz="1100" b="1" dirty="0">
              <a:solidFill>
                <a:srgbClr val="494748"/>
              </a:solidFill>
              <a:latin typeface="Arial Narrow" panose="020B0606020202030204" pitchFamily="34" charset="0"/>
            </a:endParaRPr>
          </a:p>
        </p:txBody>
      </p:sp>
      <p:sp>
        <p:nvSpPr>
          <p:cNvPr id="5" name="ZoneTexte 4"/>
          <p:cNvSpPr txBox="1"/>
          <p:nvPr/>
        </p:nvSpPr>
        <p:spPr>
          <a:xfrm>
            <a:off x="2177378" y="4252679"/>
            <a:ext cx="1364958" cy="261610"/>
          </a:xfrm>
          <a:prstGeom prst="rect">
            <a:avLst/>
          </a:prstGeom>
          <a:solidFill>
            <a:schemeClr val="bg1"/>
          </a:solidFill>
        </p:spPr>
        <p:txBody>
          <a:bodyPr wrap="square" rtlCol="0">
            <a:spAutoFit/>
          </a:bodyPr>
          <a:lstStyle/>
          <a:p>
            <a:r>
              <a:rPr lang="fr-CA" sz="1100" b="1" dirty="0">
                <a:solidFill>
                  <a:srgbClr val="494748"/>
                </a:solidFill>
                <a:latin typeface="Arial Narrow" panose="020B0606020202030204" pitchFamily="34" charset="0"/>
              </a:rPr>
              <a:t>Médicament 1 f/j</a:t>
            </a:r>
            <a:endParaRPr lang="fr-FR" sz="1100" b="1" dirty="0">
              <a:solidFill>
                <a:srgbClr val="494748"/>
              </a:solidFill>
              <a:latin typeface="Arial Narrow" panose="020B0606020202030204" pitchFamily="34" charset="0"/>
            </a:endParaRPr>
          </a:p>
        </p:txBody>
      </p:sp>
      <p:sp>
        <p:nvSpPr>
          <p:cNvPr id="6" name="ZoneTexte 5"/>
          <p:cNvSpPr txBox="1"/>
          <p:nvPr/>
        </p:nvSpPr>
        <p:spPr>
          <a:xfrm>
            <a:off x="1677880" y="3799643"/>
            <a:ext cx="426720" cy="261610"/>
          </a:xfrm>
          <a:prstGeom prst="rect">
            <a:avLst/>
          </a:prstGeom>
          <a:noFill/>
        </p:spPr>
        <p:txBody>
          <a:bodyPr wrap="none" rtlCol="0">
            <a:spAutoFit/>
          </a:bodyPr>
          <a:lstStyle/>
          <a:p>
            <a:r>
              <a:rPr lang="fr-CA" sz="1100" dirty="0"/>
              <a:t>Jour</a:t>
            </a:r>
            <a:endParaRPr lang="fr-FR" sz="1100" dirty="0"/>
          </a:p>
        </p:txBody>
      </p:sp>
      <p:grpSp>
        <p:nvGrpSpPr>
          <p:cNvPr id="15" name="Group 14">
            <a:extLst>
              <a:ext uri="{FF2B5EF4-FFF2-40B4-BE49-F238E27FC236}">
                <a16:creationId xmlns:a16="http://schemas.microsoft.com/office/drawing/2014/main" id="{173886E8-5FDD-4AE5-A867-09C0F3CFD94D}"/>
              </a:ext>
            </a:extLst>
          </p:cNvPr>
          <p:cNvGrpSpPr/>
          <p:nvPr/>
        </p:nvGrpSpPr>
        <p:grpSpPr>
          <a:xfrm>
            <a:off x="587073" y="606814"/>
            <a:ext cx="6565702" cy="6015788"/>
            <a:chOff x="1196109" y="32327"/>
            <a:chExt cx="6858000" cy="6858000"/>
          </a:xfrm>
        </p:grpSpPr>
        <p:pic>
          <p:nvPicPr>
            <p:cNvPr id="16" name="Picture 15">
              <a:extLst>
                <a:ext uri="{FF2B5EF4-FFF2-40B4-BE49-F238E27FC236}">
                  <a16:creationId xmlns:a16="http://schemas.microsoft.com/office/drawing/2014/main" id="{90A01125-7C62-4438-B3FF-AE92AFB503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6109" y="32327"/>
              <a:ext cx="6858000" cy="6858000"/>
            </a:xfrm>
            <a:prstGeom prst="rect">
              <a:avLst/>
            </a:prstGeom>
          </p:spPr>
        </p:pic>
        <p:sp>
          <p:nvSpPr>
            <p:cNvPr id="17" name="TextBox 16">
              <a:extLst>
                <a:ext uri="{FF2B5EF4-FFF2-40B4-BE49-F238E27FC236}">
                  <a16:creationId xmlns:a16="http://schemas.microsoft.com/office/drawing/2014/main" id="{46B5C51F-421D-4E1B-8335-ECCFA308708B}"/>
                </a:ext>
              </a:extLst>
            </p:cNvPr>
            <p:cNvSpPr txBox="1"/>
            <p:nvPr/>
          </p:nvSpPr>
          <p:spPr>
            <a:xfrm rot="21121336">
              <a:off x="2415309" y="903226"/>
              <a:ext cx="4419601" cy="4841943"/>
            </a:xfrm>
            <a:prstGeom prst="rect">
              <a:avLst/>
            </a:prstGeom>
            <a:noFill/>
          </p:spPr>
          <p:txBody>
            <a:bodyPr wrap="square" rtlCol="0">
              <a:spAutoFit/>
            </a:bodyPr>
            <a:lstStyle/>
            <a:p>
              <a:pPr algn="ctr"/>
              <a:r>
                <a:rPr lang="fr-FR" sz="5400" dirty="0">
                  <a:solidFill>
                    <a:schemeClr val="accent1">
                      <a:lumMod val="75000"/>
                    </a:schemeClr>
                  </a:solidFill>
                  <a:latin typeface="Segoe Print" pitchFamily="2" charset="0"/>
                </a:rPr>
                <a:t>1 dose manquée égale 3 doses BID manquées</a:t>
              </a:r>
              <a:endParaRPr lang="en-CA" sz="5400" dirty="0">
                <a:solidFill>
                  <a:schemeClr val="accent1">
                    <a:lumMod val="75000"/>
                  </a:schemeClr>
                </a:solidFill>
                <a:latin typeface="Segoe Print" pitchFamily="2" charset="0"/>
              </a:endParaRPr>
            </a:p>
          </p:txBody>
        </p:sp>
      </p:grpSp>
      <p:pic>
        <p:nvPicPr>
          <p:cNvPr id="18" name="Picture 17">
            <a:extLst>
              <a:ext uri="{FF2B5EF4-FFF2-40B4-BE49-F238E27FC236}">
                <a16:creationId xmlns:a16="http://schemas.microsoft.com/office/drawing/2014/main" id="{39E75B43-30D8-4F2F-B964-88FDC90967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4171" y="3013470"/>
            <a:ext cx="3683290" cy="2481617"/>
          </a:xfrm>
          <a:prstGeom prst="rect">
            <a:avLst/>
          </a:prstGeom>
        </p:spPr>
      </p:pic>
      <p:pic>
        <p:nvPicPr>
          <p:cNvPr id="20" name="4E92DA43-5712-40E9-AFDC-2C1062C78C6F" descr="7646DFF2-B812-4635-AA57-5171E34E5A45@chrc">
            <a:extLst>
              <a:ext uri="{FF2B5EF4-FFF2-40B4-BE49-F238E27FC236}">
                <a16:creationId xmlns:a16="http://schemas.microsoft.com/office/drawing/2014/main" id="{3A56DBD6-8CB8-41C4-866B-DE97C9E679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7799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8" name="Rectangle 27">
            <a:extLst>
              <a:ext uri="{FF2B5EF4-FFF2-40B4-BE49-F238E27FC236}">
                <a16:creationId xmlns:a16="http://schemas.microsoft.com/office/drawing/2014/main" id="{C250E6C8-43A8-47E6-B78A-189197B49C48}"/>
              </a:ext>
            </a:extLst>
          </p:cNvPr>
          <p:cNvSpPr/>
          <p:nvPr/>
        </p:nvSpPr>
        <p:spPr>
          <a:xfrm>
            <a:off x="0" y="1934761"/>
            <a:ext cx="9144000" cy="201622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151640" y="121232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389842" y="2495353"/>
            <a:ext cx="7408722" cy="1323439"/>
          </a:xfrm>
          <a:prstGeom prst="rect">
            <a:avLst/>
          </a:prstGeom>
        </p:spPr>
        <p:txBody>
          <a:bodyPr wrap="square">
            <a:spAutoFit/>
          </a:bodyPr>
          <a:lstStyle/>
          <a:p>
            <a:pPr lvl="0" algn="ctr">
              <a:defRPr/>
            </a:pPr>
            <a:r>
              <a:rPr lang="fr-CA" sz="4000" b="1" dirty="0">
                <a:solidFill>
                  <a:prstClr val="white">
                    <a:lumMod val="95000"/>
                  </a:prstClr>
                </a:solidFill>
                <a:latin typeface="Arial Narrow" panose="020B0606020202030204" pitchFamily="34" charset="0"/>
                <a:cs typeface="Candara"/>
              </a:rPr>
              <a:t>Quel est le taux de persistance pour les AOD?</a:t>
            </a:r>
            <a:endParaRPr kumimoji="0" lang="fr-CA" sz="3600" b="1" i="0" u="none" strike="noStrike" kern="1200" cap="none" spc="0" normalizeH="0" baseline="0" dirty="0">
              <a:ln>
                <a:noFill/>
              </a:ln>
              <a:solidFill>
                <a:prstClr val="white">
                  <a:lumMod val="95000"/>
                </a:prstClr>
              </a:solidFill>
              <a:effectLst/>
              <a:uLnTx/>
              <a:uFillTx/>
              <a:latin typeface="Arial Narrow" panose="020B0606020202030204" pitchFamily="34" charset="0"/>
              <a:cs typeface="Candara"/>
            </a:endParaRPr>
          </a:p>
        </p:txBody>
      </p:sp>
      <p:pic>
        <p:nvPicPr>
          <p:cNvPr id="1028" name="Picture 4" descr="Related image">
            <a:extLst>
              <a:ext uri="{FF2B5EF4-FFF2-40B4-BE49-F238E27FC236}">
                <a16:creationId xmlns:a16="http://schemas.microsoft.com/office/drawing/2014/main" id="{B4D5743E-24DC-4C0F-B336-0E7994D2F6E2}"/>
              </a:ext>
            </a:extLst>
          </p:cNvPr>
          <p:cNvPicPr>
            <a:picLocks noChangeAspect="1" noChangeArrowheads="1"/>
          </p:cNvPicPr>
          <p:nvPr/>
        </p:nvPicPr>
        <p:blipFill>
          <a:blip r:embed="rId5" cstate="hqprint">
            <a:lum bright="70000" contrast="-70000"/>
            <a:extLst>
              <a:ext uri="{28A0092B-C50C-407E-A947-70E740481C1C}">
                <a14:useLocalDpi xmlns:a14="http://schemas.microsoft.com/office/drawing/2010/main" val="0"/>
              </a:ext>
            </a:extLst>
          </a:blip>
          <a:srcRect/>
          <a:stretch>
            <a:fillRect/>
          </a:stretch>
        </p:blipFill>
        <p:spPr bwMode="auto">
          <a:xfrm>
            <a:off x="468507" y="1427447"/>
            <a:ext cx="1094480" cy="1094480"/>
          </a:xfrm>
          <a:prstGeom prst="rect">
            <a:avLst/>
          </a:prstGeom>
          <a:noFill/>
          <a:extLst>
            <a:ext uri="{909E8E84-426E-40DD-AFC4-6F175D3DCCD1}">
              <a14:hiddenFill xmlns:a14="http://schemas.microsoft.com/office/drawing/2010/main">
                <a:solidFill>
                  <a:srgbClr val="FFFFFF"/>
                </a:solidFill>
              </a14:hiddenFill>
            </a:ext>
          </a:extLst>
        </p:spPr>
      </p:pic>
      <p:pic>
        <p:nvPicPr>
          <p:cNvPr id="9" name="4E92DA43-5712-40E9-AFDC-2C1062C78C6F" descr="7646DFF2-B812-4635-AA57-5171E34E5A45@chrc">
            <a:extLst>
              <a:ext uri="{FF2B5EF4-FFF2-40B4-BE49-F238E27FC236}">
                <a16:creationId xmlns:a16="http://schemas.microsoft.com/office/drawing/2014/main" id="{C42DF49E-B82F-488A-8F6F-4EC26BFEE2FC}"/>
              </a:ext>
            </a:extLst>
          </p:cNvPr>
          <p:cNvPicPr>
            <a:picLocks noChangeAspect="1" noChangeArrowheads="1"/>
          </p:cNvPicPr>
          <p:nvPr/>
        </p:nvPicPr>
        <p:blipFill>
          <a:blip r:embed="rId6" cstate="hqprint">
            <a:lum bright="70000" contrast="-70000"/>
            <a:extLst>
              <a:ext uri="{28A0092B-C50C-407E-A947-70E740481C1C}">
                <a14:useLocalDpi xmlns:a14="http://schemas.microsoft.com/office/drawing/2010/main" val="0"/>
              </a:ext>
            </a:extLst>
          </a:blip>
          <a:srcRect/>
          <a:stretch>
            <a:fillRect/>
          </a:stretch>
        </p:blipFill>
        <p:spPr bwMode="auto">
          <a:xfrm>
            <a:off x="180222" y="6359924"/>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9474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56173"/>
            <a:ext cx="6975722" cy="954107"/>
          </a:xfrm>
          <a:prstGeom prst="rect">
            <a:avLst/>
          </a:prstGeom>
          <a:noFill/>
        </p:spPr>
        <p:txBody>
          <a:bodyPr wrap="square">
            <a:spAutoFit/>
          </a:bodyPr>
          <a:lstStyle/>
          <a:p>
            <a:pPr lvl="0">
              <a:defRPr/>
            </a:pPr>
            <a:r>
              <a:rPr lang="fr-LU" sz="2800" b="1" dirty="0">
                <a:solidFill>
                  <a:srgbClr val="183059"/>
                </a:solidFill>
                <a:latin typeface="Arial Narrow" panose="020B0606020202030204" pitchFamily="34" charset="0"/>
                <a:cs typeface="Aharoni" panose="02010803020104030203" pitchFamily="2" charset="-79"/>
              </a:rPr>
              <a:t>Taux d’arrêt du traitement dans des études cliniques randomisées d’homologation</a:t>
            </a:r>
            <a:endParaRPr kumimoji="0" lang="fr-LU" sz="28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9" name="TextBox 18">
            <a:extLst>
              <a:ext uri="{FF2B5EF4-FFF2-40B4-BE49-F238E27FC236}">
                <a16:creationId xmlns:a16="http://schemas.microsoft.com/office/drawing/2014/main" id="{DD041CE8-6410-4D88-A7E0-1DB97C72B760}"/>
              </a:ext>
            </a:extLst>
          </p:cNvPr>
          <p:cNvSpPr txBox="1"/>
          <p:nvPr/>
        </p:nvSpPr>
        <p:spPr>
          <a:xfrm>
            <a:off x="221679" y="6514168"/>
            <a:ext cx="4548179" cy="230832"/>
          </a:xfrm>
          <a:prstGeom prst="rect">
            <a:avLst/>
          </a:prstGeom>
          <a:noFill/>
        </p:spPr>
        <p:txBody>
          <a:bodyPr wrap="square" rtlCol="0">
            <a:spAutoFit/>
          </a:bodyPr>
          <a:lstStyle/>
          <a:p>
            <a:pPr defTabSz="914400"/>
            <a:r>
              <a:rPr lang="en-US" sz="900" b="1" dirty="0" err="1">
                <a:solidFill>
                  <a:schemeClr val="bg1"/>
                </a:solidFill>
                <a:latin typeface="Arial Narrow" panose="020B0606020202030204" pitchFamily="34" charset="0"/>
              </a:rPr>
              <a:t>Komocsi</a:t>
            </a:r>
            <a:r>
              <a:rPr lang="en-US" sz="900" dirty="0">
                <a:solidFill>
                  <a:schemeClr val="bg1"/>
                </a:solidFill>
                <a:latin typeface="Arial Narrow" panose="020B0606020202030204" pitchFamily="34" charset="0"/>
              </a:rPr>
              <a:t> A. </a:t>
            </a:r>
            <a:r>
              <a:rPr lang="en-US" sz="900" i="1" dirty="0" err="1">
                <a:solidFill>
                  <a:schemeClr val="bg1"/>
                </a:solidFill>
                <a:latin typeface="Arial Narrow" panose="020B0606020202030204" pitchFamily="34" charset="0"/>
              </a:rPr>
              <a:t>Curr</a:t>
            </a:r>
            <a:r>
              <a:rPr lang="en-US" sz="900" i="1" dirty="0">
                <a:solidFill>
                  <a:schemeClr val="bg1"/>
                </a:solidFill>
                <a:latin typeface="Arial Narrow" panose="020B0606020202030204" pitchFamily="34" charset="0"/>
              </a:rPr>
              <a:t> Med Res </a:t>
            </a:r>
            <a:r>
              <a:rPr lang="en-US" sz="900" i="1" dirty="0" err="1">
                <a:solidFill>
                  <a:schemeClr val="bg1"/>
                </a:solidFill>
                <a:latin typeface="Arial Narrow" panose="020B0606020202030204" pitchFamily="34" charset="0"/>
              </a:rPr>
              <a:t>Opin</a:t>
            </a:r>
            <a:r>
              <a:rPr lang="en-US" sz="900" dirty="0">
                <a:solidFill>
                  <a:schemeClr val="bg1"/>
                </a:solidFill>
                <a:latin typeface="Arial Narrow" panose="020B0606020202030204" pitchFamily="34" charset="0"/>
              </a:rPr>
              <a:t>. 2015; 31(10):1841-4.</a:t>
            </a:r>
            <a:endParaRPr lang="en-CA" sz="900" dirty="0">
              <a:solidFill>
                <a:schemeClr val="bg1"/>
              </a:solidFill>
              <a:latin typeface="Arial Narrow" panose="020B0606020202030204" pitchFamily="34" charset="0"/>
            </a:endParaRPr>
          </a:p>
        </p:txBody>
      </p:sp>
      <p:sp>
        <p:nvSpPr>
          <p:cNvPr id="34" name="Rectangle 33">
            <a:extLst>
              <a:ext uri="{FF2B5EF4-FFF2-40B4-BE49-F238E27FC236}">
                <a16:creationId xmlns:a16="http://schemas.microsoft.com/office/drawing/2014/main" id="{CA46DBD2-8520-44CE-B8F1-AB7126A6B206}"/>
              </a:ext>
            </a:extLst>
          </p:cNvPr>
          <p:cNvSpPr/>
          <p:nvPr/>
        </p:nvSpPr>
        <p:spPr bwMode="auto">
          <a:xfrm>
            <a:off x="285750" y="3546475"/>
            <a:ext cx="8543925" cy="274320"/>
          </a:xfrm>
          <a:prstGeom prst="rect">
            <a:avLst/>
          </a:prstGeom>
          <a:solidFill>
            <a:schemeClr val="accent5">
              <a:lumMod val="20000"/>
              <a:lumOff val="80000"/>
            </a:schemeClr>
          </a:solidFill>
          <a:ln w="22225" cap="flat" cmpd="sng" algn="ctr">
            <a:solidFill>
              <a:srgbClr val="EFF5F8"/>
            </a:solidFill>
            <a:prstDash val="solid"/>
            <a:round/>
            <a:headEnd type="none" w="med" len="med"/>
            <a:tailEnd type="none" w="med" len="med"/>
          </a:ln>
          <a:effectLst/>
        </p:spPr>
        <p:txBody>
          <a:bodyPr vert="horz" wrap="none" lIns="18288" tIns="0" rIns="0" bIns="0" numCol="1" rtlCol="0" anchor="ctr" anchorCtr="0" compatLnSpc="1">
            <a:prstTxWarp prst="textNoShape">
              <a:avLst/>
            </a:prstTxWarp>
            <a:noAutofit/>
          </a:bodyPr>
          <a:lstStyle/>
          <a:p>
            <a:pPr marL="0" marR="0" lvl="0" indent="0" algn="ctr" defTabSz="863600" eaLnBrk="0" fontAlgn="base" latinLnBrk="0" hangingPunct="0">
              <a:lnSpc>
                <a:spcPct val="90000"/>
              </a:lnSpc>
              <a:spcBef>
                <a:spcPct val="30000"/>
              </a:spcBef>
              <a:spcAft>
                <a:spcPct val="0"/>
              </a:spcAft>
              <a:buClrTx/>
              <a:buSzTx/>
              <a:buFontTx/>
              <a:buNone/>
              <a:tabLst/>
              <a:defRPr/>
            </a:pPr>
            <a:endParaRPr kumimoji="0" lang="en-CA" sz="1400" b="1" i="0" u="none" strike="noStrike" kern="0" cap="none" spc="0" normalizeH="0" baseline="0" noProof="0" dirty="0">
              <a:ln>
                <a:noFill/>
              </a:ln>
              <a:solidFill>
                <a:srgbClr val="575756"/>
              </a:solidFill>
              <a:effectLst/>
              <a:uLnTx/>
              <a:uFillTx/>
              <a:latin typeface="Arial" pitchFamily="34" charset="0"/>
              <a:ea typeface="Arial Unicode MS" pitchFamily="34" charset="-128"/>
              <a:cs typeface="Arial" pitchFamily="34" charset="0"/>
            </a:endParaRPr>
          </a:p>
        </p:txBody>
      </p:sp>
      <p:sp>
        <p:nvSpPr>
          <p:cNvPr id="35" name="Rectangle 34">
            <a:extLst>
              <a:ext uri="{FF2B5EF4-FFF2-40B4-BE49-F238E27FC236}">
                <a16:creationId xmlns:a16="http://schemas.microsoft.com/office/drawing/2014/main" id="{CD808B3F-F083-478C-A2EB-C9A450B42E26}"/>
              </a:ext>
            </a:extLst>
          </p:cNvPr>
          <p:cNvSpPr/>
          <p:nvPr/>
        </p:nvSpPr>
        <p:spPr bwMode="auto">
          <a:xfrm>
            <a:off x="285750" y="4232275"/>
            <a:ext cx="8543925" cy="639040"/>
          </a:xfrm>
          <a:prstGeom prst="rect">
            <a:avLst/>
          </a:prstGeom>
          <a:solidFill>
            <a:schemeClr val="accent5">
              <a:lumMod val="20000"/>
              <a:lumOff val="80000"/>
            </a:schemeClr>
          </a:solidFill>
          <a:ln w="22225" cap="flat" cmpd="sng" algn="ctr">
            <a:solidFill>
              <a:srgbClr val="EFF5F8"/>
            </a:solidFill>
            <a:prstDash val="solid"/>
            <a:round/>
            <a:headEnd type="none" w="med" len="med"/>
            <a:tailEnd type="none" w="med" len="med"/>
          </a:ln>
          <a:effectLst/>
        </p:spPr>
        <p:txBody>
          <a:bodyPr vert="horz" wrap="none" lIns="18288" tIns="0" rIns="0" bIns="0" numCol="1" rtlCol="0" anchor="ctr" anchorCtr="0" compatLnSpc="1">
            <a:prstTxWarp prst="textNoShape">
              <a:avLst/>
            </a:prstTxWarp>
            <a:noAutofit/>
          </a:bodyPr>
          <a:lstStyle/>
          <a:p>
            <a:pPr marL="0" marR="0" lvl="0" indent="0" algn="ctr" defTabSz="863600" eaLnBrk="0" fontAlgn="base" latinLnBrk="0" hangingPunct="0">
              <a:lnSpc>
                <a:spcPct val="90000"/>
              </a:lnSpc>
              <a:spcBef>
                <a:spcPct val="30000"/>
              </a:spcBef>
              <a:spcAft>
                <a:spcPct val="0"/>
              </a:spcAft>
              <a:buClrTx/>
              <a:buSzTx/>
              <a:buFontTx/>
              <a:buNone/>
              <a:tabLst/>
              <a:defRPr/>
            </a:pPr>
            <a:endParaRPr kumimoji="0" lang="en-CA" sz="1400" b="1" i="0" u="none" strike="noStrike" kern="0" cap="none" spc="0" normalizeH="0" baseline="0" noProof="0" dirty="0">
              <a:ln>
                <a:noFill/>
              </a:ln>
              <a:solidFill>
                <a:srgbClr val="575756"/>
              </a:solidFill>
              <a:effectLst/>
              <a:uLnTx/>
              <a:uFillTx/>
              <a:latin typeface="Arial" pitchFamily="34" charset="0"/>
              <a:ea typeface="Arial Unicode MS" pitchFamily="34" charset="-128"/>
              <a:cs typeface="Arial" pitchFamily="34" charset="0"/>
            </a:endParaRPr>
          </a:p>
        </p:txBody>
      </p:sp>
      <p:sp>
        <p:nvSpPr>
          <p:cNvPr id="36" name="Rectangle 35">
            <a:extLst>
              <a:ext uri="{FF2B5EF4-FFF2-40B4-BE49-F238E27FC236}">
                <a16:creationId xmlns:a16="http://schemas.microsoft.com/office/drawing/2014/main" id="{71850E22-3645-4A88-9397-173F226E669D}"/>
              </a:ext>
            </a:extLst>
          </p:cNvPr>
          <p:cNvSpPr/>
          <p:nvPr/>
        </p:nvSpPr>
        <p:spPr bwMode="auto">
          <a:xfrm>
            <a:off x="304800" y="2841625"/>
            <a:ext cx="8543925" cy="647700"/>
          </a:xfrm>
          <a:prstGeom prst="rect">
            <a:avLst/>
          </a:prstGeom>
          <a:solidFill>
            <a:schemeClr val="accent5">
              <a:lumMod val="20000"/>
              <a:lumOff val="80000"/>
            </a:schemeClr>
          </a:solidFill>
          <a:ln w="22225" cap="flat" cmpd="sng" algn="ctr">
            <a:solidFill>
              <a:srgbClr val="EFF5F8"/>
            </a:solidFill>
            <a:prstDash val="solid"/>
            <a:round/>
            <a:headEnd type="none" w="med" len="med"/>
            <a:tailEnd type="none" w="med" len="med"/>
          </a:ln>
          <a:effectLst/>
        </p:spPr>
        <p:txBody>
          <a:bodyPr vert="horz" wrap="none" lIns="18288" tIns="0" rIns="0" bIns="0" numCol="1" rtlCol="0" anchor="ctr" anchorCtr="0" compatLnSpc="1">
            <a:prstTxWarp prst="textNoShape">
              <a:avLst/>
            </a:prstTxWarp>
            <a:noAutofit/>
          </a:bodyPr>
          <a:lstStyle/>
          <a:p>
            <a:pPr marL="0" marR="0" lvl="0" indent="0" algn="ctr" defTabSz="863600" eaLnBrk="0" fontAlgn="base" latinLnBrk="0" hangingPunct="0">
              <a:lnSpc>
                <a:spcPct val="90000"/>
              </a:lnSpc>
              <a:spcBef>
                <a:spcPct val="30000"/>
              </a:spcBef>
              <a:spcAft>
                <a:spcPct val="0"/>
              </a:spcAft>
              <a:buClrTx/>
              <a:buSzTx/>
              <a:buFontTx/>
              <a:buNone/>
              <a:tabLst/>
              <a:defRPr/>
            </a:pPr>
            <a:endParaRPr kumimoji="0" lang="en-CA" sz="1400" b="1" i="0" u="none" strike="noStrike" kern="0" cap="none" spc="0" normalizeH="0" baseline="0" noProof="0" dirty="0">
              <a:ln>
                <a:noFill/>
              </a:ln>
              <a:solidFill>
                <a:srgbClr val="575756"/>
              </a:solidFill>
              <a:effectLst/>
              <a:uLnTx/>
              <a:uFillTx/>
              <a:latin typeface="Arial" pitchFamily="34" charset="0"/>
              <a:ea typeface="Arial Unicode MS" pitchFamily="34" charset="-128"/>
              <a:cs typeface="Arial" pitchFamily="34" charset="0"/>
            </a:endParaRPr>
          </a:p>
        </p:txBody>
      </p:sp>
      <p:sp>
        <p:nvSpPr>
          <p:cNvPr id="37" name="Rectangle 36">
            <a:extLst>
              <a:ext uri="{FF2B5EF4-FFF2-40B4-BE49-F238E27FC236}">
                <a16:creationId xmlns:a16="http://schemas.microsoft.com/office/drawing/2014/main" id="{EA35BB36-7D86-4487-8868-67082D8AD039}"/>
              </a:ext>
            </a:extLst>
          </p:cNvPr>
          <p:cNvSpPr/>
          <p:nvPr/>
        </p:nvSpPr>
        <p:spPr bwMode="auto">
          <a:xfrm>
            <a:off x="285750" y="3889375"/>
            <a:ext cx="8543925" cy="274320"/>
          </a:xfrm>
          <a:prstGeom prst="rect">
            <a:avLst/>
          </a:prstGeom>
          <a:solidFill>
            <a:schemeClr val="accent5">
              <a:lumMod val="20000"/>
              <a:lumOff val="80000"/>
            </a:schemeClr>
          </a:solidFill>
          <a:ln w="22225" cap="flat" cmpd="sng" algn="ctr">
            <a:solidFill>
              <a:srgbClr val="EFF5F8"/>
            </a:solidFill>
            <a:prstDash val="solid"/>
            <a:round/>
            <a:headEnd type="none" w="med" len="med"/>
            <a:tailEnd type="none" w="med" len="med"/>
          </a:ln>
          <a:effectLst/>
        </p:spPr>
        <p:txBody>
          <a:bodyPr vert="horz" wrap="none" lIns="18288" tIns="0" rIns="0" bIns="0" numCol="1" rtlCol="0" anchor="ctr" anchorCtr="0" compatLnSpc="1">
            <a:prstTxWarp prst="textNoShape">
              <a:avLst/>
            </a:prstTxWarp>
            <a:noAutofit/>
          </a:bodyPr>
          <a:lstStyle/>
          <a:p>
            <a:pPr marL="0" marR="0" lvl="0" indent="0" algn="ctr" defTabSz="863600" eaLnBrk="0" fontAlgn="base" latinLnBrk="0" hangingPunct="0">
              <a:lnSpc>
                <a:spcPct val="90000"/>
              </a:lnSpc>
              <a:spcBef>
                <a:spcPct val="30000"/>
              </a:spcBef>
              <a:spcAft>
                <a:spcPct val="0"/>
              </a:spcAft>
              <a:buClrTx/>
              <a:buSzTx/>
              <a:buFontTx/>
              <a:buNone/>
              <a:tabLst/>
              <a:defRPr/>
            </a:pPr>
            <a:endParaRPr kumimoji="0" lang="en-CA" sz="1400" b="1" i="0" u="none" strike="noStrike" kern="0" cap="none" spc="0" normalizeH="0" baseline="0" noProof="0" dirty="0">
              <a:ln>
                <a:noFill/>
              </a:ln>
              <a:solidFill>
                <a:srgbClr val="575756"/>
              </a:solidFill>
              <a:effectLst/>
              <a:uLnTx/>
              <a:uFillTx/>
              <a:latin typeface="Arial" pitchFamily="34" charset="0"/>
              <a:ea typeface="Arial Unicode MS" pitchFamily="34" charset="-128"/>
              <a:cs typeface="Arial" pitchFamily="34" charset="0"/>
            </a:endParaRPr>
          </a:p>
        </p:txBody>
      </p:sp>
      <p:grpSp>
        <p:nvGrpSpPr>
          <p:cNvPr id="38" name="Group 37">
            <a:extLst>
              <a:ext uri="{FF2B5EF4-FFF2-40B4-BE49-F238E27FC236}">
                <a16:creationId xmlns:a16="http://schemas.microsoft.com/office/drawing/2014/main" id="{EDDDA519-966B-4CEC-8F95-4A384B8CD74E}"/>
              </a:ext>
            </a:extLst>
          </p:cNvPr>
          <p:cNvGrpSpPr/>
          <p:nvPr/>
        </p:nvGrpSpPr>
        <p:grpSpPr>
          <a:xfrm>
            <a:off x="4190778" y="2450225"/>
            <a:ext cx="4223039" cy="3267563"/>
            <a:chOff x="3724053" y="1856500"/>
            <a:chExt cx="4223039" cy="3267563"/>
          </a:xfrm>
        </p:grpSpPr>
        <p:graphicFrame>
          <p:nvGraphicFramePr>
            <p:cNvPr id="39" name="Chart 38">
              <a:extLst>
                <a:ext uri="{FF2B5EF4-FFF2-40B4-BE49-F238E27FC236}">
                  <a16:creationId xmlns:a16="http://schemas.microsoft.com/office/drawing/2014/main" id="{F42FC247-FB87-429A-8ABE-458D9DE7C5F1}"/>
                </a:ext>
              </a:extLst>
            </p:cNvPr>
            <p:cNvGraphicFramePr/>
            <p:nvPr>
              <p:extLst>
                <p:ext uri="{D42A27DB-BD31-4B8C-83A1-F6EECF244321}">
                  <p14:modId xmlns:p14="http://schemas.microsoft.com/office/powerpoint/2010/main" val="2928452184"/>
                </p:ext>
              </p:extLst>
            </p:nvPr>
          </p:nvGraphicFramePr>
          <p:xfrm>
            <a:off x="3724053" y="1911015"/>
            <a:ext cx="4223039" cy="3213048"/>
          </p:xfrm>
          <a:graphic>
            <a:graphicData uri="http://schemas.openxmlformats.org/drawingml/2006/chart">
              <c:chart xmlns:c="http://schemas.openxmlformats.org/drawingml/2006/chart" xmlns:r="http://schemas.openxmlformats.org/officeDocument/2006/relationships" r:id="rId5"/>
            </a:graphicData>
          </a:graphic>
        </p:graphicFrame>
        <p:cxnSp>
          <p:nvCxnSpPr>
            <p:cNvPr id="40" name="Straight Connector 39">
              <a:extLst>
                <a:ext uri="{FF2B5EF4-FFF2-40B4-BE49-F238E27FC236}">
                  <a16:creationId xmlns:a16="http://schemas.microsoft.com/office/drawing/2014/main" id="{5A795A95-16CD-4DA6-B22C-7C4F9D8D09DA}"/>
                </a:ext>
              </a:extLst>
            </p:cNvPr>
            <p:cNvCxnSpPr/>
            <p:nvPr/>
          </p:nvCxnSpPr>
          <p:spPr bwMode="auto">
            <a:xfrm>
              <a:off x="4906937" y="1856500"/>
              <a:ext cx="0" cy="3032027"/>
            </a:xfrm>
            <a:prstGeom prst="line">
              <a:avLst/>
            </a:prstGeom>
            <a:noFill/>
            <a:ln w="12700" cap="flat" cmpd="sng" algn="ctr">
              <a:solidFill>
                <a:srgbClr val="575756"/>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Diamond 40">
              <a:extLst>
                <a:ext uri="{FF2B5EF4-FFF2-40B4-BE49-F238E27FC236}">
                  <a16:creationId xmlns:a16="http://schemas.microsoft.com/office/drawing/2014/main" id="{76C56938-3F11-4BF7-A990-05FF61C40B31}"/>
                </a:ext>
              </a:extLst>
            </p:cNvPr>
            <p:cNvSpPr/>
            <p:nvPr/>
          </p:nvSpPr>
          <p:spPr bwMode="auto">
            <a:xfrm>
              <a:off x="4660933" y="4353790"/>
              <a:ext cx="1463040" cy="182880"/>
            </a:xfrm>
            <a:prstGeom prst="diamond">
              <a:avLst/>
            </a:prstGeom>
            <a:solidFill>
              <a:srgbClr val="183059"/>
            </a:solidFill>
            <a:ln w="12700" cap="flat" cmpd="sng" algn="ctr">
              <a:solidFill>
                <a:srgbClr val="183059"/>
              </a:solidFill>
              <a:prstDash val="solid"/>
              <a:round/>
              <a:headEnd type="none" w="med" len="med"/>
              <a:tailEnd type="none" w="med" len="med"/>
            </a:ln>
            <a:effectLst/>
          </p:spPr>
          <p:txBody>
            <a:bodyPr vert="horz" wrap="none" lIns="18288" tIns="0" rIns="0" bIns="0" numCol="1" rtlCol="0" anchor="t" anchorCtr="0" compatLnSpc="1">
              <a:prstTxWarp prst="textNoShape">
                <a:avLst/>
              </a:prstTxWarp>
              <a:spAutoFit/>
            </a:bodyPr>
            <a:lstStyle/>
            <a:p>
              <a:pPr marL="0" marR="0" lvl="0" indent="0" defTabSz="863600" eaLnBrk="0" fontAlgn="base" latinLnBrk="0" hangingPunct="0">
                <a:lnSpc>
                  <a:spcPct val="90000"/>
                </a:lnSpc>
                <a:spcBef>
                  <a:spcPct val="30000"/>
                </a:spcBef>
                <a:spcAft>
                  <a:spcPct val="0"/>
                </a:spcAft>
                <a:buClrTx/>
                <a:buSzTx/>
                <a:buFontTx/>
                <a:buNone/>
                <a:tabLst/>
                <a:defRPr/>
              </a:pPr>
              <a:endParaRPr kumimoji="0" lang="en-CA" sz="1200" b="1" i="0" u="none" strike="noStrike" kern="0" cap="none" spc="0" normalizeH="0" baseline="0" noProof="0">
                <a:ln>
                  <a:noFill/>
                </a:ln>
                <a:solidFill>
                  <a:srgbClr val="575756"/>
                </a:solidFill>
                <a:effectLst/>
                <a:uLnTx/>
                <a:uFillTx/>
                <a:latin typeface="Arial" pitchFamily="34" charset="0"/>
                <a:ea typeface="Arial Unicode MS" pitchFamily="34" charset="-128"/>
                <a:cs typeface="Arial" pitchFamily="34" charset="0"/>
              </a:endParaRPr>
            </a:p>
          </p:txBody>
        </p:sp>
      </p:grpSp>
      <p:sp>
        <p:nvSpPr>
          <p:cNvPr id="42" name="TextBox 41">
            <a:extLst>
              <a:ext uri="{FF2B5EF4-FFF2-40B4-BE49-F238E27FC236}">
                <a16:creationId xmlns:a16="http://schemas.microsoft.com/office/drawing/2014/main" id="{0DC0203B-9D75-4297-9442-1087E2227080}"/>
              </a:ext>
            </a:extLst>
          </p:cNvPr>
          <p:cNvSpPr txBox="1"/>
          <p:nvPr/>
        </p:nvSpPr>
        <p:spPr>
          <a:xfrm>
            <a:off x="285750" y="2308225"/>
            <a:ext cx="3743332" cy="2970044"/>
          </a:xfrm>
          <a:prstGeom prst="rect">
            <a:avLst/>
          </a:prstGeom>
          <a:noFill/>
        </p:spPr>
        <p:txBody>
          <a:bodyPr wrap="none" rtlCol="0">
            <a:spAutoFit/>
          </a:bodyPr>
          <a:lstStyle/>
          <a:p>
            <a:pPr defTabSz="914400"/>
            <a:r>
              <a:rPr lang="en-US" sz="1400" b="1" dirty="0" err="1">
                <a:solidFill>
                  <a:srgbClr val="EFF5F8">
                    <a:lumMod val="10000"/>
                  </a:srgbClr>
                </a:solidFill>
                <a:latin typeface="Arial Narrow" panose="020B0606020202030204" pitchFamily="34" charset="0"/>
              </a:rPr>
              <a:t>Études</a:t>
            </a:r>
            <a:r>
              <a:rPr lang="en-US" sz="1400" b="1" dirty="0">
                <a:solidFill>
                  <a:srgbClr val="EFF5F8">
                    <a:lumMod val="10000"/>
                  </a:srgbClr>
                </a:solidFill>
                <a:latin typeface="Arial Narrow" panose="020B0606020202030204" pitchFamily="34" charset="0"/>
              </a:rPr>
              <a:t>		Estimation   </a:t>
            </a:r>
            <a:r>
              <a:rPr lang="en-US" sz="1200" b="1" dirty="0">
                <a:solidFill>
                  <a:srgbClr val="EFF5F8">
                    <a:lumMod val="10000"/>
                  </a:srgbClr>
                </a:solidFill>
                <a:latin typeface="Arial Narrow" panose="020B0606020202030204" pitchFamily="34" charset="0"/>
              </a:rPr>
              <a:t>	</a:t>
            </a:r>
            <a:r>
              <a:rPr lang="en-US" sz="1400" b="1" dirty="0">
                <a:solidFill>
                  <a:srgbClr val="EFF5F8">
                    <a:lumMod val="10000"/>
                  </a:srgbClr>
                </a:solidFill>
                <a:latin typeface="Arial Narrow" panose="020B0606020202030204" pitchFamily="34" charset="0"/>
              </a:rPr>
              <a:t>(IC à 95%)</a:t>
            </a:r>
          </a:p>
          <a:p>
            <a:pPr defTabSz="914400"/>
            <a:endParaRPr lang="en-US" sz="1400" dirty="0">
              <a:solidFill>
                <a:srgbClr val="EFF5F8">
                  <a:lumMod val="10000"/>
                </a:srgbClr>
              </a:solidFill>
              <a:latin typeface="Arial Narrow" panose="020B0606020202030204" pitchFamily="34" charset="0"/>
            </a:endParaRPr>
          </a:p>
          <a:p>
            <a:pPr defTabSz="914400">
              <a:spcBef>
                <a:spcPts val="600"/>
              </a:spcBef>
              <a:spcAft>
                <a:spcPts val="800"/>
              </a:spcAft>
            </a:pPr>
            <a:r>
              <a:rPr lang="en-US" sz="1200" dirty="0">
                <a:solidFill>
                  <a:srgbClr val="EFF5F8">
                    <a:lumMod val="10000"/>
                  </a:srgbClr>
                </a:solidFill>
                <a:latin typeface="Arial Narrow" panose="020B0606020202030204" pitchFamily="34" charset="0"/>
              </a:rPr>
              <a:t>RELY 150 mg BID	1.358	(1,234, 1,494)</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RELY 110 mg BID	1,413	(1,285, 1,553)</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ROCKET-AF 20 mg DIE	1,088	(1,006, 1,177)</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ARISTOTLE 5 mg BID	0,893	(0,836, 0,954)</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ENGAGE-AF 60 mg DIE	0,999	(0,932, 1,071)</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ENGAGE-AF 30 mg DIE	0,935	(0,872, 1,003)</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		1,094	(0,949, 1,261)</a:t>
            </a:r>
            <a:endParaRPr lang="en-CA" sz="1200" dirty="0">
              <a:solidFill>
                <a:srgbClr val="EFF5F8">
                  <a:lumMod val="10000"/>
                </a:srgbClr>
              </a:solidFill>
              <a:latin typeface="Arial Narrow" panose="020B0606020202030204" pitchFamily="34" charset="0"/>
            </a:endParaRPr>
          </a:p>
        </p:txBody>
      </p:sp>
      <p:sp>
        <p:nvSpPr>
          <p:cNvPr id="43" name="Rectangle 42">
            <a:extLst>
              <a:ext uri="{FF2B5EF4-FFF2-40B4-BE49-F238E27FC236}">
                <a16:creationId xmlns:a16="http://schemas.microsoft.com/office/drawing/2014/main" id="{5DB9C5E6-1962-4C02-8AB1-15240239FF65}"/>
              </a:ext>
            </a:extLst>
          </p:cNvPr>
          <p:cNvSpPr/>
          <p:nvPr/>
        </p:nvSpPr>
        <p:spPr>
          <a:xfrm>
            <a:off x="201033" y="1535403"/>
            <a:ext cx="8808019" cy="584775"/>
          </a:xfrm>
          <a:prstGeom prst="rect">
            <a:avLst/>
          </a:prstGeom>
        </p:spPr>
        <p:txBody>
          <a:bodyPr wrap="square">
            <a:spAutoFit/>
          </a:bodyPr>
          <a:lstStyle/>
          <a:p>
            <a:pPr algn="ctr" defTabSz="914400"/>
            <a:r>
              <a:rPr lang="fr-BE" b="1" dirty="0">
                <a:solidFill>
                  <a:srgbClr val="EFF5F8">
                    <a:lumMod val="10000"/>
                  </a:srgbClr>
                </a:solidFill>
                <a:latin typeface="Arial Narrow" panose="020B0606020202030204" pitchFamily="34" charset="0"/>
              </a:rPr>
              <a:t>Fréquence de l’arrêt du traitement dans des études de phase 3. </a:t>
            </a:r>
          </a:p>
          <a:p>
            <a:pPr algn="ctr" defTabSz="914400"/>
            <a:r>
              <a:rPr lang="fr-BE" sz="1400" dirty="0">
                <a:solidFill>
                  <a:srgbClr val="EFF5F8">
                    <a:lumMod val="10000"/>
                  </a:srgbClr>
                </a:solidFill>
                <a:latin typeface="Arial Narrow" panose="020B0606020202030204" pitchFamily="34" charset="0"/>
              </a:rPr>
              <a:t>Les rapports de cotes et les intervalles de confiance à 95% (IC) ont été calculés d’après la fréquence des événements rapportés</a:t>
            </a:r>
          </a:p>
        </p:txBody>
      </p:sp>
      <p:pic>
        <p:nvPicPr>
          <p:cNvPr id="20" name="4E92DA43-5712-40E9-AFDC-2C1062C78C6F" descr="7646DFF2-B812-4635-AA57-5171E34E5A45@chrc">
            <a:extLst>
              <a:ext uri="{FF2B5EF4-FFF2-40B4-BE49-F238E27FC236}">
                <a16:creationId xmlns:a16="http://schemas.microsoft.com/office/drawing/2014/main" id="{7573ACA1-B89C-46E6-93B3-0D6C055798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6447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00873"/>
            <a:ext cx="6408319" cy="1077218"/>
          </a:xfrm>
          <a:prstGeom prst="rect">
            <a:avLst/>
          </a:prstGeom>
          <a:noFill/>
        </p:spPr>
        <p:txBody>
          <a:bodyPr wrap="square">
            <a:spAutoFit/>
          </a:bodyPr>
          <a:lstStyle/>
          <a:p>
            <a:pPr lvl="0">
              <a:defRPr/>
            </a:pPr>
            <a:r>
              <a:rPr lang="fr-CH" sz="3200" b="1" dirty="0">
                <a:solidFill>
                  <a:srgbClr val="183059"/>
                </a:solidFill>
                <a:latin typeface="Arial Narrow" panose="020B0606020202030204" pitchFamily="34" charset="0"/>
                <a:cs typeface="Aharoni" panose="02010803020104030203" pitchFamily="2" charset="-79"/>
              </a:rPr>
              <a:t>Analyse des données du monde réel de la clinique Mayo sur l’inobservance</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9" name="TextBox 18">
            <a:extLst>
              <a:ext uri="{FF2B5EF4-FFF2-40B4-BE49-F238E27FC236}">
                <a16:creationId xmlns:a16="http://schemas.microsoft.com/office/drawing/2014/main" id="{DD041CE8-6410-4D88-A7E0-1DB97C72B760}"/>
              </a:ext>
            </a:extLst>
          </p:cNvPr>
          <p:cNvSpPr txBox="1"/>
          <p:nvPr/>
        </p:nvSpPr>
        <p:spPr>
          <a:xfrm>
            <a:off x="221679" y="6514168"/>
            <a:ext cx="4548179" cy="230832"/>
          </a:xfrm>
          <a:prstGeom prst="rect">
            <a:avLst/>
          </a:prstGeom>
          <a:noFill/>
        </p:spPr>
        <p:txBody>
          <a:bodyPr wrap="square" rtlCol="0">
            <a:spAutoFit/>
          </a:bodyPr>
          <a:lstStyle/>
          <a:p>
            <a:pPr defTabSz="914400"/>
            <a:r>
              <a:rPr lang="en-US" sz="900" dirty="0">
                <a:solidFill>
                  <a:schemeClr val="bg1"/>
                </a:solidFill>
                <a:latin typeface="Arial Narrow" panose="020B0606020202030204" pitchFamily="34" charset="0"/>
              </a:rPr>
              <a:t>Yao X et al.  J Amer Coll </a:t>
            </a:r>
            <a:r>
              <a:rPr lang="en-US" sz="900" dirty="0" err="1">
                <a:solidFill>
                  <a:schemeClr val="bg1"/>
                </a:solidFill>
                <a:latin typeface="Arial Narrow" panose="020B0606020202030204" pitchFamily="34" charset="0"/>
              </a:rPr>
              <a:t>Cardiol</a:t>
            </a:r>
            <a:r>
              <a:rPr lang="en-US" sz="900" dirty="0">
                <a:solidFill>
                  <a:schemeClr val="bg1"/>
                </a:solidFill>
                <a:latin typeface="Arial Narrow" panose="020B0606020202030204" pitchFamily="34" charset="0"/>
              </a:rPr>
              <a:t> 69:2779-90, 2017</a:t>
            </a:r>
          </a:p>
        </p:txBody>
      </p:sp>
      <p:sp>
        <p:nvSpPr>
          <p:cNvPr id="18" name="TextBox 17">
            <a:extLst>
              <a:ext uri="{FF2B5EF4-FFF2-40B4-BE49-F238E27FC236}">
                <a16:creationId xmlns:a16="http://schemas.microsoft.com/office/drawing/2014/main" id="{1A96D62D-DDC8-47C3-833D-1141A4FCE5E2}"/>
              </a:ext>
            </a:extLst>
          </p:cNvPr>
          <p:cNvSpPr txBox="1"/>
          <p:nvPr/>
        </p:nvSpPr>
        <p:spPr>
          <a:xfrm>
            <a:off x="597806" y="1482007"/>
            <a:ext cx="8093921" cy="1375175"/>
          </a:xfrm>
          <a:prstGeom prst="rect">
            <a:avLst/>
          </a:prstGeom>
          <a:noFill/>
        </p:spPr>
        <p:txBody>
          <a:bodyPr wrap="square" lIns="0" tIns="0" rIns="0" bIns="0" rtlCol="0">
            <a:noAutofit/>
          </a:bodyPr>
          <a:lstStyle/>
          <a:p>
            <a:pPr marL="285750" indent="-285750" defTabSz="685800">
              <a:lnSpc>
                <a:spcPct val="130000"/>
              </a:lnSpc>
              <a:buClr>
                <a:srgbClr val="00B0F0"/>
              </a:buClr>
              <a:buFont typeface="Wingdings" panose="05000000000000000000" pitchFamily="2" charset="2"/>
              <a:buChar char="§"/>
            </a:pPr>
            <a:r>
              <a:rPr lang="fr-BE" b="1" dirty="0">
                <a:solidFill>
                  <a:prstClr val="black"/>
                </a:solidFill>
                <a:latin typeface="Arial Narrow" panose="020B0606020202030204" pitchFamily="34" charset="0"/>
                <a:cs typeface="Arial"/>
              </a:rPr>
              <a:t>Âge moyen 73 ans (IIQ 64-80 ans); 56 % d’hommes</a:t>
            </a:r>
          </a:p>
          <a:p>
            <a:pPr marL="285750" indent="-285750" defTabSz="685800">
              <a:lnSpc>
                <a:spcPct val="130000"/>
              </a:lnSpc>
              <a:buClr>
                <a:srgbClr val="00B0F0"/>
              </a:buClr>
              <a:buFont typeface="Wingdings" panose="05000000000000000000" pitchFamily="2" charset="2"/>
              <a:buChar char="§"/>
            </a:pPr>
            <a:r>
              <a:rPr lang="fr-BE" b="1" dirty="0">
                <a:solidFill>
                  <a:prstClr val="black"/>
                </a:solidFill>
                <a:latin typeface="Arial Narrow" panose="020B0606020202030204" pitchFamily="34" charset="0"/>
                <a:cs typeface="Arial"/>
              </a:rPr>
              <a:t>89,6% avaient un score CHA</a:t>
            </a:r>
            <a:r>
              <a:rPr lang="fr-BE" b="1" baseline="-25000" dirty="0">
                <a:solidFill>
                  <a:prstClr val="black"/>
                </a:solidFill>
                <a:latin typeface="Arial Narrow" panose="020B0606020202030204" pitchFamily="34" charset="0"/>
                <a:cs typeface="Arial"/>
              </a:rPr>
              <a:t>2</a:t>
            </a:r>
            <a:r>
              <a:rPr lang="fr-BE" b="1" dirty="0">
                <a:solidFill>
                  <a:prstClr val="black"/>
                </a:solidFill>
                <a:latin typeface="Arial Narrow" panose="020B0606020202030204" pitchFamily="34" charset="0"/>
                <a:cs typeface="Arial"/>
              </a:rPr>
              <a:t>DS</a:t>
            </a:r>
            <a:r>
              <a:rPr lang="fr-BE" b="1" baseline="-25000" dirty="0">
                <a:solidFill>
                  <a:prstClr val="black"/>
                </a:solidFill>
                <a:latin typeface="Arial Narrow" panose="020B0606020202030204" pitchFamily="34" charset="0"/>
                <a:cs typeface="Arial"/>
              </a:rPr>
              <a:t>2</a:t>
            </a:r>
            <a:r>
              <a:rPr lang="fr-BE" b="1" dirty="0">
                <a:solidFill>
                  <a:prstClr val="black"/>
                </a:solidFill>
                <a:latin typeface="Arial Narrow" panose="020B0606020202030204" pitchFamily="34" charset="0"/>
                <a:cs typeface="Arial"/>
              </a:rPr>
              <a:t>-VASc ≥ 2; 47,8% avait un score HAS-BLED ≥ 3</a:t>
            </a:r>
          </a:p>
          <a:p>
            <a:pPr marL="285750" indent="-285750" defTabSz="685800">
              <a:lnSpc>
                <a:spcPct val="130000"/>
              </a:lnSpc>
              <a:buClr>
                <a:srgbClr val="00B0F0"/>
              </a:buClr>
              <a:buFont typeface="Wingdings" panose="05000000000000000000" pitchFamily="2" charset="2"/>
              <a:buChar char="§"/>
            </a:pPr>
            <a:r>
              <a:rPr lang="fr-BE" b="1" dirty="0">
                <a:solidFill>
                  <a:prstClr val="black"/>
                </a:solidFill>
                <a:latin typeface="Arial Narrow" panose="020B0606020202030204" pitchFamily="34" charset="0"/>
                <a:cs typeface="Arial"/>
              </a:rPr>
              <a:t>Observance définie comme la prise d’un AOD ≥ 80 % des jours</a:t>
            </a:r>
          </a:p>
          <a:p>
            <a:pPr marL="285750" indent="-285750" defTabSz="685800">
              <a:lnSpc>
                <a:spcPct val="130000"/>
              </a:lnSpc>
              <a:buClr>
                <a:srgbClr val="00B0F0"/>
              </a:buClr>
              <a:buFont typeface="Wingdings" panose="05000000000000000000" pitchFamily="2" charset="2"/>
              <a:buChar char="§"/>
            </a:pPr>
            <a:r>
              <a:rPr lang="fr-BE" b="1" dirty="0">
                <a:solidFill>
                  <a:prstClr val="black"/>
                </a:solidFill>
                <a:latin typeface="Arial Narrow" panose="020B0606020202030204" pitchFamily="34" charset="0"/>
                <a:cs typeface="Arial"/>
              </a:rPr>
              <a:t>Ajustement pour tenir compte des facteurs confusionnels potentiels</a:t>
            </a:r>
          </a:p>
          <a:p>
            <a:pPr marL="285750" indent="-285750" defTabSz="685800">
              <a:lnSpc>
                <a:spcPct val="150000"/>
              </a:lnSpc>
              <a:buClr>
                <a:srgbClr val="00B0F0"/>
              </a:buClr>
              <a:buFont typeface="Wingdings" panose="05000000000000000000" pitchFamily="2" charset="2"/>
              <a:buChar char="§"/>
            </a:pPr>
            <a:endParaRPr lang="fr-BE" b="1" dirty="0">
              <a:solidFill>
                <a:prstClr val="black"/>
              </a:solidFill>
              <a:latin typeface="Arial Narrow" panose="020B0606020202030204" pitchFamily="34" charset="0"/>
              <a:cs typeface="Arial"/>
            </a:endParaRPr>
          </a:p>
        </p:txBody>
      </p:sp>
      <p:sp>
        <p:nvSpPr>
          <p:cNvPr id="26" name="TextBox 6">
            <a:extLst>
              <a:ext uri="{FF2B5EF4-FFF2-40B4-BE49-F238E27FC236}">
                <a16:creationId xmlns:a16="http://schemas.microsoft.com/office/drawing/2014/main" id="{221037FD-DBD4-4054-8D04-373EEE916E9F}"/>
              </a:ext>
            </a:extLst>
          </p:cNvPr>
          <p:cNvSpPr txBox="1">
            <a:spLocks noChangeArrowheads="1"/>
          </p:cNvSpPr>
          <p:nvPr/>
        </p:nvSpPr>
        <p:spPr bwMode="auto">
          <a:xfrm rot="16200000">
            <a:off x="617369" y="4416879"/>
            <a:ext cx="28116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000000"/>
                </a:solidFill>
                <a:latin typeface="Arial Narrow" panose="020B0606020202030204" pitchFamily="34" charset="0"/>
              </a:rPr>
              <a:t>Observance  (%)</a:t>
            </a:r>
          </a:p>
        </p:txBody>
      </p:sp>
      <p:graphicFrame>
        <p:nvGraphicFramePr>
          <p:cNvPr id="27" name="Chart 26">
            <a:extLst>
              <a:ext uri="{FF2B5EF4-FFF2-40B4-BE49-F238E27FC236}">
                <a16:creationId xmlns:a16="http://schemas.microsoft.com/office/drawing/2014/main" id="{C0EF1ED5-7CFE-4F49-A629-F4FA3D319935}"/>
              </a:ext>
            </a:extLst>
          </p:cNvPr>
          <p:cNvGraphicFramePr/>
          <p:nvPr>
            <p:extLst>
              <p:ext uri="{D42A27DB-BD31-4B8C-83A1-F6EECF244321}">
                <p14:modId xmlns:p14="http://schemas.microsoft.com/office/powerpoint/2010/main" val="1218112466"/>
              </p:ext>
            </p:extLst>
          </p:nvPr>
        </p:nvGraphicFramePr>
        <p:xfrm>
          <a:off x="2201063" y="3195699"/>
          <a:ext cx="4852145" cy="2909487"/>
        </p:xfrm>
        <a:graphic>
          <a:graphicData uri="http://schemas.openxmlformats.org/drawingml/2006/chart">
            <c:chart xmlns:c="http://schemas.openxmlformats.org/drawingml/2006/chart" xmlns:r="http://schemas.openxmlformats.org/officeDocument/2006/relationships" r:id="rId5"/>
          </a:graphicData>
        </a:graphic>
      </p:graphicFrame>
      <p:sp>
        <p:nvSpPr>
          <p:cNvPr id="28" name="TextBox 7">
            <a:extLst>
              <a:ext uri="{FF2B5EF4-FFF2-40B4-BE49-F238E27FC236}">
                <a16:creationId xmlns:a16="http://schemas.microsoft.com/office/drawing/2014/main" id="{3A5881AF-F6F2-4996-BE62-EA6D127CC48C}"/>
              </a:ext>
            </a:extLst>
          </p:cNvPr>
          <p:cNvSpPr txBox="1">
            <a:spLocks noChangeArrowheads="1"/>
          </p:cNvSpPr>
          <p:nvPr/>
        </p:nvSpPr>
        <p:spPr bwMode="auto">
          <a:xfrm>
            <a:off x="2992166" y="4131526"/>
            <a:ext cx="5549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183059"/>
                </a:solidFill>
                <a:latin typeface="Arial Narrow" panose="020B0606020202030204" pitchFamily="34" charset="0"/>
              </a:rPr>
              <a:t>52.1</a:t>
            </a:r>
          </a:p>
        </p:txBody>
      </p:sp>
      <p:sp>
        <p:nvSpPr>
          <p:cNvPr id="29" name="TextBox 23">
            <a:extLst>
              <a:ext uri="{FF2B5EF4-FFF2-40B4-BE49-F238E27FC236}">
                <a16:creationId xmlns:a16="http://schemas.microsoft.com/office/drawing/2014/main" id="{9969048A-F19E-4148-B285-D052A07AC134}"/>
              </a:ext>
            </a:extLst>
          </p:cNvPr>
          <p:cNvSpPr txBox="1">
            <a:spLocks noChangeArrowheads="1"/>
          </p:cNvSpPr>
          <p:nvPr/>
        </p:nvSpPr>
        <p:spPr bwMode="auto">
          <a:xfrm>
            <a:off x="4043962" y="4131526"/>
            <a:ext cx="5549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0070C0"/>
                </a:solidFill>
                <a:latin typeface="Arial Narrow" panose="020B0606020202030204" pitchFamily="34" charset="0"/>
              </a:rPr>
              <a:t>47.6</a:t>
            </a:r>
          </a:p>
        </p:txBody>
      </p:sp>
      <p:sp>
        <p:nvSpPr>
          <p:cNvPr id="30" name="TextBox 23">
            <a:extLst>
              <a:ext uri="{FF2B5EF4-FFF2-40B4-BE49-F238E27FC236}">
                <a16:creationId xmlns:a16="http://schemas.microsoft.com/office/drawing/2014/main" id="{C8B8D5B8-B41A-440F-99B4-C6ED91D2CA89}"/>
              </a:ext>
            </a:extLst>
          </p:cNvPr>
          <p:cNvSpPr txBox="1">
            <a:spLocks noChangeArrowheads="1"/>
          </p:cNvSpPr>
          <p:nvPr/>
        </p:nvSpPr>
        <p:spPr bwMode="auto">
          <a:xfrm>
            <a:off x="6139296" y="4353776"/>
            <a:ext cx="5549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AFE6EF"/>
                </a:solidFill>
                <a:latin typeface="Arial Narrow" panose="020B0606020202030204" pitchFamily="34" charset="0"/>
              </a:rPr>
              <a:t>38.7</a:t>
            </a:r>
          </a:p>
        </p:txBody>
      </p:sp>
      <p:sp>
        <p:nvSpPr>
          <p:cNvPr id="31" name="TextBox 23">
            <a:extLst>
              <a:ext uri="{FF2B5EF4-FFF2-40B4-BE49-F238E27FC236}">
                <a16:creationId xmlns:a16="http://schemas.microsoft.com/office/drawing/2014/main" id="{9A3CB08F-E90A-4D42-A80E-519B621C985C}"/>
              </a:ext>
            </a:extLst>
          </p:cNvPr>
          <p:cNvSpPr txBox="1">
            <a:spLocks noChangeArrowheads="1"/>
          </p:cNvSpPr>
          <p:nvPr/>
        </p:nvSpPr>
        <p:spPr bwMode="auto">
          <a:xfrm>
            <a:off x="5119666" y="4182326"/>
            <a:ext cx="5549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45C7DB"/>
                </a:solidFill>
                <a:latin typeface="Arial Narrow" panose="020B0606020202030204" pitchFamily="34" charset="0"/>
              </a:rPr>
              <a:t>45.9</a:t>
            </a:r>
          </a:p>
        </p:txBody>
      </p:sp>
      <p:sp>
        <p:nvSpPr>
          <p:cNvPr id="15" name="TextBox 14">
            <a:extLst>
              <a:ext uri="{FF2B5EF4-FFF2-40B4-BE49-F238E27FC236}">
                <a16:creationId xmlns:a16="http://schemas.microsoft.com/office/drawing/2014/main" id="{4A926F0C-4254-47EF-8568-19534F84DC46}"/>
              </a:ext>
            </a:extLst>
          </p:cNvPr>
          <p:cNvSpPr txBox="1"/>
          <p:nvPr/>
        </p:nvSpPr>
        <p:spPr>
          <a:xfrm>
            <a:off x="2753838" y="5909503"/>
            <a:ext cx="1029482" cy="584775"/>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Apixaban</a:t>
            </a:r>
            <a:endParaRPr lang="en-US" sz="1600" b="1" dirty="0">
              <a:solidFill>
                <a:prstClr val="black"/>
              </a:solidFill>
              <a:latin typeface="Arial Narrow" panose="020B0606020202030204" pitchFamily="34" charset="0"/>
              <a:cs typeface="Arial"/>
            </a:endParaRPr>
          </a:p>
        </p:txBody>
      </p:sp>
      <p:sp>
        <p:nvSpPr>
          <p:cNvPr id="16" name="TextBox 15">
            <a:extLst>
              <a:ext uri="{FF2B5EF4-FFF2-40B4-BE49-F238E27FC236}">
                <a16:creationId xmlns:a16="http://schemas.microsoft.com/office/drawing/2014/main" id="{8936DDB2-76B2-465D-9924-677D807347F0}"/>
              </a:ext>
            </a:extLst>
          </p:cNvPr>
          <p:cNvSpPr txBox="1"/>
          <p:nvPr/>
        </p:nvSpPr>
        <p:spPr>
          <a:xfrm>
            <a:off x="3792284" y="5908172"/>
            <a:ext cx="981738" cy="584776"/>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Rivaroxaban</a:t>
            </a:r>
            <a:endParaRPr lang="en-US" sz="1600" b="1" dirty="0">
              <a:solidFill>
                <a:prstClr val="black"/>
              </a:solidFill>
              <a:latin typeface="Arial Narrow" panose="020B0606020202030204" pitchFamily="34" charset="0"/>
              <a:cs typeface="Arial"/>
            </a:endParaRPr>
          </a:p>
        </p:txBody>
      </p:sp>
      <p:sp>
        <p:nvSpPr>
          <p:cNvPr id="17" name="TextBox 16">
            <a:extLst>
              <a:ext uri="{FF2B5EF4-FFF2-40B4-BE49-F238E27FC236}">
                <a16:creationId xmlns:a16="http://schemas.microsoft.com/office/drawing/2014/main" id="{6709039A-1A93-4331-A155-6BFB98438C48}"/>
              </a:ext>
            </a:extLst>
          </p:cNvPr>
          <p:cNvSpPr txBox="1"/>
          <p:nvPr/>
        </p:nvSpPr>
        <p:spPr>
          <a:xfrm>
            <a:off x="4830730" y="5908172"/>
            <a:ext cx="1038446" cy="584776"/>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Dabigatran</a:t>
            </a:r>
            <a:endParaRPr lang="en-US" sz="1600" b="1" dirty="0">
              <a:solidFill>
                <a:prstClr val="black"/>
              </a:solidFill>
              <a:latin typeface="Arial Narrow" panose="020B0606020202030204" pitchFamily="34" charset="0"/>
              <a:cs typeface="Arial"/>
            </a:endParaRPr>
          </a:p>
        </p:txBody>
      </p:sp>
      <p:sp>
        <p:nvSpPr>
          <p:cNvPr id="20" name="TextBox 19">
            <a:extLst>
              <a:ext uri="{FF2B5EF4-FFF2-40B4-BE49-F238E27FC236}">
                <a16:creationId xmlns:a16="http://schemas.microsoft.com/office/drawing/2014/main" id="{25E433F2-7835-466C-9776-3C24C6E48758}"/>
              </a:ext>
            </a:extLst>
          </p:cNvPr>
          <p:cNvSpPr txBox="1"/>
          <p:nvPr/>
        </p:nvSpPr>
        <p:spPr>
          <a:xfrm>
            <a:off x="5869176" y="5909503"/>
            <a:ext cx="1038446" cy="584776"/>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Warfarine</a:t>
            </a:r>
            <a:endParaRPr lang="en-US" sz="1600" b="1" dirty="0">
              <a:solidFill>
                <a:prstClr val="black"/>
              </a:solidFill>
              <a:latin typeface="Arial Narrow" panose="020B0606020202030204" pitchFamily="34" charset="0"/>
              <a:cs typeface="Arial"/>
            </a:endParaRPr>
          </a:p>
        </p:txBody>
      </p:sp>
      <p:pic>
        <p:nvPicPr>
          <p:cNvPr id="21" name="4E92DA43-5712-40E9-AFDC-2C1062C78C6F" descr="7646DFF2-B812-4635-AA57-5171E34E5A45@chrc">
            <a:extLst>
              <a:ext uri="{FF2B5EF4-FFF2-40B4-BE49-F238E27FC236}">
                <a16:creationId xmlns:a16="http://schemas.microsoft.com/office/drawing/2014/main" id="{0D890C10-DA27-4AD8-AEDF-9E177646E2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2301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57CAB20-A5B4-472B-A801-1A04747ACE45}"/>
              </a:ext>
            </a:extLst>
          </p:cNvPr>
          <p:cNvSpPr/>
          <p:nvPr/>
        </p:nvSpPr>
        <p:spPr>
          <a:xfrm>
            <a:off x="0" y="6401169"/>
            <a:ext cx="9144000" cy="456831"/>
          </a:xfrm>
          <a:prstGeom prst="rect">
            <a:avLst/>
          </a:prstGeom>
          <a:gradFill flip="none" rotWithShape="1">
            <a:gsLst>
              <a:gs pos="0">
                <a:srgbClr val="23334E">
                  <a:shade val="30000"/>
                  <a:satMod val="115000"/>
                </a:srgbClr>
              </a:gs>
              <a:gs pos="50000">
                <a:srgbClr val="23334E">
                  <a:shade val="67500"/>
                  <a:satMod val="115000"/>
                </a:srgbClr>
              </a:gs>
              <a:gs pos="100000">
                <a:srgbClr val="23334E">
                  <a:shade val="100000"/>
                  <a:satMod val="115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6" name="Straight Connector 25">
            <a:extLst>
              <a:ext uri="{FF2B5EF4-FFF2-40B4-BE49-F238E27FC236}">
                <a16:creationId xmlns:a16="http://schemas.microsoft.com/office/drawing/2014/main" id="{711D3BF9-EFE3-40EB-85E0-1977BB6C15DB}"/>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F99654F-9454-4A32-B596-82B6E0B0B3EC}"/>
              </a:ext>
            </a:extLst>
          </p:cNvPr>
          <p:cNvSpPr/>
          <p:nvPr/>
        </p:nvSpPr>
        <p:spPr>
          <a:xfrm>
            <a:off x="-19559" y="-4720"/>
            <a:ext cx="1314960" cy="6862720"/>
          </a:xfrm>
          <a:prstGeom prst="rect">
            <a:avLst/>
          </a:prstGeom>
          <a:solidFill>
            <a:srgbClr val="19325C"/>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A close up of a logo&#10;&#10;Description automatically generated">
            <a:extLst>
              <a:ext uri="{FF2B5EF4-FFF2-40B4-BE49-F238E27FC236}">
                <a16:creationId xmlns:a16="http://schemas.microsoft.com/office/drawing/2014/main" id="{6AA8DDB7-5AC1-4D9C-B192-5791922397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28" name="Rectangle 27">
            <a:extLst>
              <a:ext uri="{FF2B5EF4-FFF2-40B4-BE49-F238E27FC236}">
                <a16:creationId xmlns:a16="http://schemas.microsoft.com/office/drawing/2014/main" id="{11756174-14AF-4A28-8C5D-6FF6C0E172B1}"/>
              </a:ext>
            </a:extLst>
          </p:cNvPr>
          <p:cNvSpPr/>
          <p:nvPr/>
        </p:nvSpPr>
        <p:spPr>
          <a:xfrm>
            <a:off x="1320801" y="238754"/>
            <a:ext cx="7472741"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Messages </a:t>
            </a:r>
            <a:r>
              <a:rPr kumimoji="0" lang="en-CA" sz="4800" b="1" i="0" u="none" strike="noStrike" kern="1200" cap="none" spc="0" normalizeH="0" baseline="0" noProof="0" dirty="0" err="1">
                <a:ln>
                  <a:noFill/>
                </a:ln>
                <a:solidFill>
                  <a:srgbClr val="1B1A5A"/>
                </a:solidFill>
                <a:effectLst/>
                <a:uLnTx/>
                <a:uFillTx/>
                <a:latin typeface="Arial Narrow" panose="020B0606020202030204" pitchFamily="34" charset="0"/>
                <a:ea typeface="+mn-ea"/>
                <a:cs typeface="Aharoni" panose="02010803020104030203" pitchFamily="2" charset="-79"/>
              </a:rPr>
              <a:t>clés</a:t>
            </a:r>
            <a:endPar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endParaRPr>
          </a:p>
        </p:txBody>
      </p:sp>
      <p:sp>
        <p:nvSpPr>
          <p:cNvPr id="29" name="TextBox 28">
            <a:extLst>
              <a:ext uri="{FF2B5EF4-FFF2-40B4-BE49-F238E27FC236}">
                <a16:creationId xmlns:a16="http://schemas.microsoft.com/office/drawing/2014/main" id="{667D58FC-898D-48CD-B444-6272D9CFC076}"/>
              </a:ext>
            </a:extLst>
          </p:cNvPr>
          <p:cNvSpPr txBox="1"/>
          <p:nvPr/>
        </p:nvSpPr>
        <p:spPr>
          <a:xfrm>
            <a:off x="1333090" y="1461272"/>
            <a:ext cx="7816751" cy="4770537"/>
          </a:xfrm>
          <a:prstGeom prst="rect">
            <a:avLst/>
          </a:prstGeom>
          <a:noFill/>
        </p:spPr>
        <p:txBody>
          <a:bodyPr wrap="square" rtlCol="0">
            <a:spAutoFit/>
          </a:bodyPr>
          <a:lstStyle/>
          <a:p>
            <a:pPr marL="285750" indent="-285750" defTabSz="914400">
              <a:buClr>
                <a:srgbClr val="45C7DB"/>
              </a:buClr>
              <a:buFont typeface="Wingdings" panose="05000000000000000000" pitchFamily="2" charset="2"/>
              <a:buChar char="§"/>
              <a:defRPr/>
            </a:pPr>
            <a:r>
              <a:rPr lang="fr-CH" sz="1600" b="1" dirty="0">
                <a:latin typeface="Arial Narrow" pitchFamily="34" charset="0"/>
                <a:cs typeface="Candara"/>
              </a:rPr>
              <a:t>La FA est une cause fréquente et importante d’AVC et doit être rigoureusement exclue dans les cas d’AVC idiopathique</a:t>
            </a:r>
            <a:br>
              <a:rPr lang="fr-CH" sz="1600" b="1" dirty="0">
                <a:latin typeface="Arial Narrow" pitchFamily="34" charset="0"/>
                <a:cs typeface="Candara"/>
              </a:rPr>
            </a:br>
            <a:endParaRPr lang="fr-CH" sz="1600" b="1" dirty="0">
              <a:latin typeface="Arial Narrow" pitchFamily="34" charset="0"/>
              <a:cs typeface="Candara"/>
            </a:endParaRPr>
          </a:p>
          <a:p>
            <a:pPr marL="285750" indent="-285750" defTabSz="914400">
              <a:buClr>
                <a:srgbClr val="45C7DB"/>
              </a:buClr>
              <a:buFont typeface="Wingdings" panose="05000000000000000000" pitchFamily="2" charset="2"/>
              <a:buChar char="§"/>
              <a:defRPr/>
            </a:pPr>
            <a:r>
              <a:rPr lang="fr-CH" sz="1600" b="1" dirty="0">
                <a:latin typeface="Arial Narrow" pitchFamily="34" charset="0"/>
                <a:cs typeface="Candara"/>
              </a:rPr>
              <a:t>Une </a:t>
            </a:r>
            <a:r>
              <a:rPr lang="fr-CH" sz="1600" b="1" dirty="0" err="1">
                <a:latin typeface="Arial Narrow" pitchFamily="34" charset="0"/>
                <a:cs typeface="Candara"/>
              </a:rPr>
              <a:t>anticoagulothérapie</a:t>
            </a:r>
            <a:r>
              <a:rPr lang="fr-CH" sz="1600" b="1" dirty="0">
                <a:latin typeface="Arial Narrow" pitchFamily="34" charset="0"/>
                <a:cs typeface="Candara"/>
              </a:rPr>
              <a:t> appropriée doit être initiée lorsque cela est indiqué chez la grande majorité des patients atteints de FA conformément aux lignes directrices 2016 de la SCC</a:t>
            </a:r>
            <a:br>
              <a:rPr lang="fr-CH" sz="1600" b="1" dirty="0">
                <a:latin typeface="Arial Narrow" pitchFamily="34" charset="0"/>
                <a:cs typeface="Candara"/>
              </a:rPr>
            </a:br>
            <a:endParaRPr lang="fr-CH" sz="1600" b="1" dirty="0">
              <a:latin typeface="Arial Narrow" pitchFamily="34" charset="0"/>
              <a:cs typeface="Candara"/>
            </a:endParaRPr>
          </a:p>
          <a:p>
            <a:pPr marL="285750" indent="-285750" defTabSz="914400">
              <a:buClr>
                <a:srgbClr val="45C7DB"/>
              </a:buClr>
              <a:buFont typeface="Wingdings" panose="05000000000000000000" pitchFamily="2" charset="2"/>
              <a:buChar char="§"/>
              <a:defRPr/>
            </a:pPr>
            <a:r>
              <a:rPr lang="fr-CH" sz="1600" b="1" dirty="0">
                <a:latin typeface="Arial Narrow" pitchFamily="34" charset="0"/>
                <a:cs typeface="Candara"/>
              </a:rPr>
              <a:t>Les AOD offrent plusieurs avantages par rapport à la warfarine et doivent être utilisés généralement de préférence à la warfarine pour prévenir l’AVC en présence de FA conformément aux lignes directrices 2016 de la SCC</a:t>
            </a:r>
            <a:br>
              <a:rPr lang="fr-CH" sz="1600" b="1" dirty="0">
                <a:latin typeface="Arial Narrow" pitchFamily="34" charset="0"/>
                <a:cs typeface="Candara"/>
              </a:rPr>
            </a:br>
            <a:endParaRPr lang="fr-CH" sz="1600" b="1" dirty="0">
              <a:latin typeface="Arial Narrow" pitchFamily="34" charset="0"/>
              <a:cs typeface="Candara"/>
            </a:endParaRPr>
          </a:p>
          <a:p>
            <a:pPr marL="285750" indent="-285750" defTabSz="914400">
              <a:buClr>
                <a:srgbClr val="45C7DB"/>
              </a:buClr>
              <a:buFont typeface="Wingdings" panose="05000000000000000000" pitchFamily="2" charset="2"/>
              <a:buChar char="§"/>
              <a:defRPr/>
            </a:pPr>
            <a:r>
              <a:rPr lang="fr-CH" sz="1600" b="1" dirty="0">
                <a:latin typeface="Arial Narrow" pitchFamily="34" charset="0"/>
                <a:cs typeface="Candara"/>
              </a:rPr>
              <a:t>Le risque d’hémorragie doit être modifié lorsque cela est possible, mais il est très rarement supérieur au risque d’AVC </a:t>
            </a:r>
            <a:br>
              <a:rPr lang="fr-CH" sz="1600" b="1" dirty="0">
                <a:latin typeface="Arial Narrow" pitchFamily="34" charset="0"/>
                <a:cs typeface="Candara"/>
              </a:rPr>
            </a:br>
            <a:endParaRPr lang="fr-CH" sz="1600" b="1" dirty="0">
              <a:latin typeface="Arial Narrow" pitchFamily="34" charset="0"/>
              <a:cs typeface="Candara"/>
            </a:endParaRPr>
          </a:p>
          <a:p>
            <a:pPr marL="285750" indent="-285750" defTabSz="914400">
              <a:buClr>
                <a:srgbClr val="45C7DB"/>
              </a:buClr>
              <a:buFont typeface="Wingdings" panose="05000000000000000000" pitchFamily="2" charset="2"/>
              <a:buChar char="§"/>
              <a:defRPr/>
            </a:pPr>
            <a:r>
              <a:rPr lang="fr-CH" sz="1600" b="1" dirty="0">
                <a:latin typeface="Arial Narrow" pitchFamily="34" charset="0"/>
                <a:cs typeface="Candara"/>
              </a:rPr>
              <a:t>Les caractéristiques et les comorbidités des patients (âge, fonction rénale, etc.) doivent être prises en considération lors du choix et du dosage des AOD</a:t>
            </a:r>
          </a:p>
          <a:p>
            <a:pPr marL="285750" indent="-285750" defTabSz="914400">
              <a:buClr>
                <a:srgbClr val="45C7DB"/>
              </a:buClr>
              <a:buFont typeface="Wingdings" panose="05000000000000000000" pitchFamily="2" charset="2"/>
              <a:buChar char="§"/>
              <a:defRPr/>
            </a:pPr>
            <a:endParaRPr lang="en-CA" sz="1600" b="1" dirty="0">
              <a:latin typeface="Arial Narrow" pitchFamily="34" charset="0"/>
              <a:cs typeface="Candara"/>
            </a:endParaRPr>
          </a:p>
          <a:p>
            <a:pPr marL="285750" indent="-285750" defTabSz="914400">
              <a:buClr>
                <a:srgbClr val="45C7DB"/>
              </a:buClr>
              <a:buFont typeface="Wingdings" panose="05000000000000000000" pitchFamily="2" charset="2"/>
              <a:buChar char="§"/>
              <a:defRPr/>
            </a:pPr>
            <a:r>
              <a:rPr lang="fr-FR" sz="1600" b="1" dirty="0">
                <a:latin typeface="Arial Narrow" pitchFamily="34" charset="0"/>
                <a:cs typeface="Candara"/>
              </a:rPr>
              <a:t>Les données du monde réel nous fournissent une confirmation de l’efficacité et de l’innocuité des AOD dans la PAVCFA, mais soulignent les difficultés d’une posologie appropriée et de l’observance du traitement</a:t>
            </a:r>
            <a:endParaRPr lang="en-CA" sz="1600" dirty="0">
              <a:latin typeface="Arial Narrow" panose="020B0606020202030204" pitchFamily="34" charset="0"/>
            </a:endParaRPr>
          </a:p>
        </p:txBody>
      </p:sp>
      <p:pic>
        <p:nvPicPr>
          <p:cNvPr id="31" name="Picture 30" descr="CHRC-logo_blue.png">
            <a:extLst>
              <a:ext uri="{FF2B5EF4-FFF2-40B4-BE49-F238E27FC236}">
                <a16:creationId xmlns:a16="http://schemas.microsoft.com/office/drawing/2014/main" id="{408F17EA-0BB3-4139-ABC8-A54E34A509DE}"/>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pic>
        <p:nvPicPr>
          <p:cNvPr id="10" name="4E92DA43-5712-40E9-AFDC-2C1062C78C6F" descr="7646DFF2-B812-4635-AA57-5171E34E5A45@chrc">
            <a:extLst>
              <a:ext uri="{FF2B5EF4-FFF2-40B4-BE49-F238E27FC236}">
                <a16:creationId xmlns:a16="http://schemas.microsoft.com/office/drawing/2014/main" id="{02BDACB8-52C1-477F-8D0B-EFB01C99BE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18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1200329"/>
          </a:xfrm>
          <a:prstGeom prst="rect">
            <a:avLst/>
          </a:prstGeom>
          <a:noFill/>
        </p:spPr>
        <p:txBody>
          <a:bodyPr wrap="square">
            <a:spAutoFit/>
          </a:bodyPr>
          <a:lstStyle/>
          <a:p>
            <a:pPr>
              <a:defRPr/>
            </a:pPr>
            <a:r>
              <a:rPr lang="fr-BE" sz="3600" b="1" dirty="0">
                <a:solidFill>
                  <a:srgbClr val="002060"/>
                </a:solidFill>
                <a:latin typeface="Arial Narrow" panose="020B0606020202030204" pitchFamily="34" charset="0"/>
              </a:rPr>
              <a:t>Développement du programme</a:t>
            </a:r>
            <a:br>
              <a:rPr lang="fr-BE" sz="3600" b="1" dirty="0">
                <a:solidFill>
                  <a:srgbClr val="002060"/>
                </a:solidFill>
                <a:latin typeface="Arial Narrow" panose="020B0606020202030204" pitchFamily="34" charset="0"/>
              </a:rPr>
            </a:br>
            <a:endParaRPr lang="en-CA" sz="3600" b="1" dirty="0">
              <a:solidFill>
                <a:srgbClr val="1B1A5A"/>
              </a:solidFill>
              <a:latin typeface="Arial Narrow" panose="020B0606020202030204" pitchFamily="34" charset="0"/>
              <a:cs typeface="Aharoni" panose="02010803020104030203" pitchFamily="2" charset="-79"/>
            </a:endParaRPr>
          </a:p>
        </p:txBody>
      </p:sp>
      <p:sp>
        <p:nvSpPr>
          <p:cNvPr id="12" name="Content Placeholder 2">
            <a:extLst>
              <a:ext uri="{FF2B5EF4-FFF2-40B4-BE49-F238E27FC236}">
                <a16:creationId xmlns:a16="http://schemas.microsoft.com/office/drawing/2014/main" id="{BA3D864B-4606-4FCC-BD8E-A58C35A5AB22}"/>
              </a:ext>
            </a:extLst>
          </p:cNvPr>
          <p:cNvSpPr txBox="1">
            <a:spLocks/>
          </p:cNvSpPr>
          <p:nvPr/>
        </p:nvSpPr>
        <p:spPr>
          <a:xfrm>
            <a:off x="0" y="1440297"/>
            <a:ext cx="9118636" cy="141154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indent="-228600">
              <a:lnSpc>
                <a:spcPct val="100000"/>
              </a:lnSpc>
            </a:pPr>
            <a:r>
              <a:rPr lang="fr-CA" altLang="en-US" sz="2800" b="1" kern="0" dirty="0">
                <a:latin typeface="Arial Narrow" pitchFamily="34" charset="0"/>
                <a:sym typeface="Arial Narrow Bold" charset="0"/>
              </a:rPr>
              <a:t>Ce programme a été planifié par le Centre canadien de recherche  en cardiologie , un organisme  universitaire sans but lucratif, afin d’assurer l’intégrité scientifique, l’objectivité et la modération.</a:t>
            </a:r>
            <a:endParaRPr lang="fr-CA" sz="2800" dirty="0">
              <a:latin typeface="Arial Narrow" pitchFamily="34" charset="0"/>
            </a:endParaRPr>
          </a:p>
          <a:p>
            <a:pPr marL="228600" lvl="0" indent="-228600">
              <a:lnSpc>
                <a:spcPct val="100000"/>
              </a:lnSpc>
            </a:pPr>
            <a:endParaRPr lang="en-CA" sz="2800" b="1" dirty="0">
              <a:solidFill>
                <a:schemeClr val="tx1">
                  <a:lumMod val="85000"/>
                  <a:lumOff val="15000"/>
                </a:schemeClr>
              </a:solidFill>
              <a:latin typeface="Arial Narrow" panose="020B0606020202030204" pitchFamily="34" charset="0"/>
              <a:ea typeface="Calibri"/>
              <a:cs typeface="Lato"/>
            </a:endParaRPr>
          </a:p>
        </p:txBody>
      </p:sp>
      <p:sp>
        <p:nvSpPr>
          <p:cNvPr id="13" name="Rectangle 12">
            <a:extLst>
              <a:ext uri="{FF2B5EF4-FFF2-40B4-BE49-F238E27FC236}">
                <a16:creationId xmlns:a16="http://schemas.microsoft.com/office/drawing/2014/main" id="{B0DB2E30-C0BB-43B5-B292-12F38FC4E22C}"/>
              </a:ext>
            </a:extLst>
          </p:cNvPr>
          <p:cNvSpPr/>
          <p:nvPr/>
        </p:nvSpPr>
        <p:spPr>
          <a:xfrm>
            <a:off x="0" y="5072972"/>
            <a:ext cx="9144000" cy="584775"/>
          </a:xfrm>
          <a:prstGeom prst="rect">
            <a:avLst/>
          </a:prstGeom>
        </p:spPr>
        <p:txBody>
          <a:bodyPr wrap="square">
            <a:spAutoFit/>
          </a:bodyPr>
          <a:lstStyle/>
          <a:p>
            <a:pPr algn="ctr"/>
            <a:r>
              <a:rPr lang="fr-BE" sz="1600" b="1" dirty="0">
                <a:solidFill>
                  <a:srgbClr val="002060"/>
                </a:solidFill>
                <a:latin typeface="Arial Narrow" pitchFamily="34" charset="0"/>
              </a:rPr>
              <a:t>Ce programme a bénéficié d’une subvention à l’éducation et d’un soutien non financier </a:t>
            </a:r>
          </a:p>
          <a:p>
            <a:pPr algn="ctr"/>
            <a:r>
              <a:rPr lang="fr-BE" sz="1600" b="1" dirty="0">
                <a:solidFill>
                  <a:srgbClr val="002060"/>
                </a:solidFill>
                <a:latin typeface="Arial Narrow" pitchFamily="34" charset="0"/>
              </a:rPr>
              <a:t>de </a:t>
            </a:r>
            <a:r>
              <a:rPr lang="en-CA" sz="1600" b="1" dirty="0">
                <a:solidFill>
                  <a:srgbClr val="183059"/>
                </a:solidFill>
                <a:latin typeface="Arial Narrow" panose="020B0606020202030204" pitchFamily="34" charset="0"/>
                <a:cs typeface="Lato"/>
              </a:rPr>
              <a:t>BMS et de Pfizer Alliance Canada</a:t>
            </a:r>
          </a:p>
        </p:txBody>
      </p:sp>
      <p:pic>
        <p:nvPicPr>
          <p:cNvPr id="14" name="Picture 13" descr="CHRC logo_with text.psd">
            <a:extLst>
              <a:ext uri="{FF2B5EF4-FFF2-40B4-BE49-F238E27FC236}">
                <a16:creationId xmlns:a16="http://schemas.microsoft.com/office/drawing/2014/main" id="{5EB97257-5161-4738-943F-9A1403500FC2}"/>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3391262" y="3117835"/>
            <a:ext cx="2336112" cy="149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4E92DA43-5712-40E9-AFDC-2C1062C78C6F" descr="7646DFF2-B812-4635-AA57-5171E34E5A45@chrc">
            <a:extLst>
              <a:ext uri="{FF2B5EF4-FFF2-40B4-BE49-F238E27FC236}">
                <a16:creationId xmlns:a16="http://schemas.microsoft.com/office/drawing/2014/main" id="{D2467289-E482-45A9-A3B2-9CA7FD7F56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5497" y="126338"/>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4549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lvl="0">
              <a:defRPr/>
            </a:pPr>
            <a:r>
              <a:rPr lang="fr-CA" sz="3600" b="1" dirty="0">
                <a:solidFill>
                  <a:srgbClr val="1B1A5A"/>
                </a:solidFill>
                <a:latin typeface="Arial Narrow" panose="020B0606020202030204" pitchFamily="34" charset="0"/>
                <a:cs typeface="Aharoni" panose="02010803020104030203" pitchFamily="2" charset="-79"/>
              </a:rPr>
              <a:t>Comité directeur</a:t>
            </a:r>
          </a:p>
        </p:txBody>
      </p:sp>
      <p:sp>
        <p:nvSpPr>
          <p:cNvPr id="10" name="Subtitle 2">
            <a:extLst>
              <a:ext uri="{FF2B5EF4-FFF2-40B4-BE49-F238E27FC236}">
                <a16:creationId xmlns:a16="http://schemas.microsoft.com/office/drawing/2014/main" id="{C11AAC30-43C8-4028-B912-5DF5570398DF}"/>
              </a:ext>
            </a:extLst>
          </p:cNvPr>
          <p:cNvSpPr txBox="1">
            <a:spLocks/>
          </p:cNvSpPr>
          <p:nvPr/>
        </p:nvSpPr>
        <p:spPr>
          <a:xfrm>
            <a:off x="4851400" y="1327609"/>
            <a:ext cx="2332613" cy="5555791"/>
          </a:xfrm>
          <a:prstGeom prst="rect">
            <a:avLst/>
          </a:prstGeom>
        </p:spPr>
        <p:txBody>
          <a:bodyPr vert="horz" lIns="91440" tIns="45720" rIns="91440" bIns="45720" rtlCol="0">
            <a:noAutofit/>
          </a:bodyPr>
          <a:lstStyle/>
          <a:p>
            <a:r>
              <a:rPr lang="fr-CA" sz="1200" b="1" dirty="0">
                <a:solidFill>
                  <a:srgbClr val="1B1A5A"/>
                </a:solidFill>
                <a:latin typeface="Arial Narrow" pitchFamily="34" charset="0"/>
              </a:rPr>
              <a:t>Sylvain </a:t>
            </a:r>
            <a:r>
              <a:rPr lang="fr-CA" sz="1200" b="1" dirty="0" err="1">
                <a:solidFill>
                  <a:srgbClr val="1B1A5A"/>
                </a:solidFill>
                <a:latin typeface="Arial Narrow" pitchFamily="34" charset="0"/>
              </a:rPr>
              <a:t>Lanthier</a:t>
            </a:r>
            <a:r>
              <a:rPr lang="fr-CA" sz="1200" b="1" dirty="0">
                <a:solidFill>
                  <a:srgbClr val="1B1A5A"/>
                </a:solidFill>
                <a:latin typeface="Arial Narrow" pitchFamily="34" charset="0"/>
              </a:rPr>
              <a:t>, M.D.</a:t>
            </a:r>
            <a:br>
              <a:rPr lang="fr-CA" sz="1200" b="1" dirty="0">
                <a:latin typeface="Arial Narrow" pitchFamily="34" charset="0"/>
              </a:rPr>
            </a:br>
            <a:r>
              <a:rPr lang="fr-CA" sz="1200" dirty="0">
                <a:latin typeface="Arial Narrow" pitchFamily="34" charset="0"/>
              </a:rPr>
              <a:t>Neurologue</a:t>
            </a:r>
          </a:p>
          <a:p>
            <a:r>
              <a:rPr lang="fr-CA" sz="1200" dirty="0">
                <a:latin typeface="Arial Narrow" pitchFamily="34" charset="0"/>
              </a:rPr>
              <a:t>Programme neuro-vasculaire, CHUM</a:t>
            </a:r>
          </a:p>
          <a:p>
            <a:r>
              <a:rPr lang="fr-CA" sz="1200" dirty="0">
                <a:latin typeface="Arial Narrow" pitchFamily="34" charset="0"/>
              </a:rPr>
              <a:t>Professeur agrégé, Université de Montréal</a:t>
            </a:r>
          </a:p>
          <a:p>
            <a:r>
              <a:rPr lang="fr-CA" sz="1200" dirty="0">
                <a:latin typeface="Arial Narrow" pitchFamily="34" charset="0"/>
              </a:rPr>
              <a:t>Montréal, Québec</a:t>
            </a:r>
          </a:p>
          <a:p>
            <a:endParaRPr lang="fr-CA" sz="1200" dirty="0">
              <a:latin typeface="Arial Narrow" panose="020B0606020202030204" pitchFamily="34" charset="0"/>
              <a:cs typeface="Lato"/>
            </a:endParaRPr>
          </a:p>
          <a:p>
            <a:r>
              <a:rPr lang="fr-CA" sz="1200" b="1" dirty="0">
                <a:solidFill>
                  <a:srgbClr val="1B1A5A"/>
                </a:solidFill>
                <a:latin typeface="Arial Narrow" panose="020B0606020202030204" pitchFamily="34" charset="0"/>
                <a:cs typeface="Lato"/>
              </a:rPr>
              <a:t>John K. Marshall, M.D. </a:t>
            </a:r>
          </a:p>
          <a:p>
            <a:r>
              <a:rPr lang="fr-CA" sz="1200" dirty="0">
                <a:latin typeface="Arial Narrow" panose="020B0606020202030204" pitchFamily="34" charset="0"/>
                <a:cs typeface="Lato"/>
              </a:rPr>
              <a:t>Professeur de médecine et Directeur de la Division de gastro-entérologie</a:t>
            </a:r>
          </a:p>
          <a:p>
            <a:r>
              <a:rPr lang="fr-CA" sz="1200" dirty="0">
                <a:latin typeface="Arial Narrow" panose="020B0606020202030204" pitchFamily="34" charset="0"/>
                <a:cs typeface="Lato"/>
              </a:rPr>
              <a:t>Université McMaster </a:t>
            </a:r>
          </a:p>
          <a:p>
            <a:r>
              <a:rPr lang="fr-CA" sz="1200" dirty="0">
                <a:latin typeface="Arial Narrow" panose="020B0606020202030204" pitchFamily="34" charset="0"/>
                <a:cs typeface="Lato"/>
              </a:rPr>
              <a:t>Hamilton, Ontario</a:t>
            </a:r>
          </a:p>
          <a:p>
            <a:endParaRPr lang="fr-CA" sz="1200" dirty="0">
              <a:latin typeface="Arial Narrow" panose="020B0606020202030204" pitchFamily="34" charset="0"/>
              <a:cs typeface="Lato"/>
            </a:endParaRPr>
          </a:p>
          <a:p>
            <a:r>
              <a:rPr lang="fr-CA" sz="1200" b="1" dirty="0">
                <a:solidFill>
                  <a:srgbClr val="1B1A5A"/>
                </a:solidFill>
                <a:latin typeface="Arial Narrow" pitchFamily="34" charset="0"/>
              </a:rPr>
              <a:t>L. Brent Mitchell, M.D.</a:t>
            </a:r>
            <a:br>
              <a:rPr lang="fr-CA" sz="1200" b="1" dirty="0">
                <a:latin typeface="Arial Narrow" pitchFamily="34" charset="0"/>
              </a:rPr>
            </a:br>
            <a:r>
              <a:rPr lang="fr-CA" sz="1200" dirty="0">
                <a:latin typeface="Arial Narrow" pitchFamily="34" charset="0"/>
              </a:rPr>
              <a:t>Cardiologue - </a:t>
            </a:r>
            <a:r>
              <a:rPr lang="fr-CA" sz="1200" dirty="0" err="1">
                <a:latin typeface="Arial Narrow" pitchFamily="34" charset="0"/>
              </a:rPr>
              <a:t>Électrophysiologiste</a:t>
            </a:r>
            <a:br>
              <a:rPr lang="fr-CA" sz="1200" dirty="0">
                <a:latin typeface="Arial Narrow" pitchFamily="34" charset="0"/>
              </a:rPr>
            </a:br>
            <a:r>
              <a:rPr lang="fr-CA" sz="1200" dirty="0">
                <a:latin typeface="Arial Narrow" pitchFamily="34" charset="0"/>
              </a:rPr>
              <a:t>Professeur, Département des sciences cardiaques</a:t>
            </a:r>
          </a:p>
          <a:p>
            <a:r>
              <a:rPr lang="fr-CA" sz="1200" dirty="0" err="1">
                <a:latin typeface="Arial Narrow" pitchFamily="34" charset="0"/>
              </a:rPr>
              <a:t>Libin</a:t>
            </a:r>
            <a:r>
              <a:rPr lang="fr-CA" sz="1200" dirty="0">
                <a:latin typeface="Arial Narrow" pitchFamily="34" charset="0"/>
              </a:rPr>
              <a:t> </a:t>
            </a:r>
            <a:r>
              <a:rPr lang="fr-CA" sz="1200" dirty="0" err="1">
                <a:latin typeface="Arial Narrow" pitchFamily="34" charset="0"/>
              </a:rPr>
              <a:t>Cardiovascular</a:t>
            </a:r>
            <a:r>
              <a:rPr lang="fr-CA" sz="1200" dirty="0">
                <a:latin typeface="Arial Narrow" pitchFamily="34" charset="0"/>
              </a:rPr>
              <a:t> Institute of Alberta</a:t>
            </a:r>
          </a:p>
          <a:p>
            <a:r>
              <a:rPr lang="fr-CA" sz="1200" dirty="0">
                <a:latin typeface="Arial Narrow" pitchFamily="34" charset="0"/>
              </a:rPr>
              <a:t>Université de Calgary</a:t>
            </a:r>
            <a:br>
              <a:rPr lang="fr-CA" sz="1200" dirty="0">
                <a:latin typeface="Arial Narrow" pitchFamily="34" charset="0"/>
              </a:rPr>
            </a:br>
            <a:r>
              <a:rPr lang="fr-CA" sz="1200" dirty="0" err="1">
                <a:latin typeface="Arial Narrow" pitchFamily="34" charset="0"/>
              </a:rPr>
              <a:t>Calgary</a:t>
            </a:r>
            <a:r>
              <a:rPr lang="fr-CA" sz="1200" dirty="0">
                <a:latin typeface="Arial Narrow" pitchFamily="34" charset="0"/>
              </a:rPr>
              <a:t>, Alberta</a:t>
            </a:r>
          </a:p>
        </p:txBody>
      </p:sp>
      <p:sp>
        <p:nvSpPr>
          <p:cNvPr id="11" name="Subtitle 2">
            <a:extLst>
              <a:ext uri="{FF2B5EF4-FFF2-40B4-BE49-F238E27FC236}">
                <a16:creationId xmlns:a16="http://schemas.microsoft.com/office/drawing/2014/main" id="{650E037E-21CA-4CD7-8A84-CC2A5F36B838}"/>
              </a:ext>
            </a:extLst>
          </p:cNvPr>
          <p:cNvSpPr txBox="1">
            <a:spLocks/>
          </p:cNvSpPr>
          <p:nvPr/>
        </p:nvSpPr>
        <p:spPr>
          <a:xfrm>
            <a:off x="7072864" y="1293591"/>
            <a:ext cx="1824638" cy="4455267"/>
          </a:xfrm>
          <a:prstGeom prst="rect">
            <a:avLst/>
          </a:prstGeom>
        </p:spPr>
        <p:txBody>
          <a:bodyPr vert="horz" lIns="91440" tIns="45720" rIns="91440" bIns="45720" rtlCol="0">
            <a:noAutofit/>
          </a:bodyPr>
          <a:lstStyle/>
          <a:p>
            <a:pPr defTabSz="914400"/>
            <a:r>
              <a:rPr lang="fr-CA" sz="1200" b="1" dirty="0">
                <a:solidFill>
                  <a:srgbClr val="002060"/>
                </a:solidFill>
                <a:latin typeface="Arial Narrow" panose="020B0606020202030204" pitchFamily="34" charset="0"/>
                <a:cs typeface="Lato"/>
              </a:rPr>
              <a:t>Daniel </a:t>
            </a:r>
            <a:r>
              <a:rPr lang="fr-CA" sz="1200" b="1" dirty="0" err="1">
                <a:solidFill>
                  <a:srgbClr val="002060"/>
                </a:solidFill>
                <a:latin typeface="Arial Narrow" panose="020B0606020202030204" pitchFamily="34" charset="0"/>
                <a:cs typeface="Lato"/>
              </a:rPr>
              <a:t>Ngui</a:t>
            </a:r>
            <a:r>
              <a:rPr lang="fr-CA" sz="1200" b="1" dirty="0">
                <a:solidFill>
                  <a:srgbClr val="002060"/>
                </a:solidFill>
                <a:latin typeface="Arial Narrow" panose="020B0606020202030204" pitchFamily="34" charset="0"/>
                <a:cs typeface="Lato"/>
              </a:rPr>
              <a:t>, M.D.</a:t>
            </a:r>
            <a:endParaRPr lang="fr-CA" sz="1200" dirty="0">
              <a:solidFill>
                <a:srgbClr val="002060"/>
              </a:solidFill>
              <a:latin typeface="Arial Narrow" panose="020B0606020202030204" pitchFamily="34" charset="0"/>
              <a:cs typeface="Lato"/>
            </a:endParaRPr>
          </a:p>
          <a:p>
            <a:pPr defTabSz="914400"/>
            <a:r>
              <a:rPr lang="fr-CA" sz="1200" dirty="0">
                <a:solidFill>
                  <a:prstClr val="black"/>
                </a:solidFill>
                <a:latin typeface="Arial Narrow" panose="020B0606020202030204" pitchFamily="34" charset="0"/>
                <a:cs typeface="Lato"/>
              </a:rPr>
              <a:t>Médecin de famille</a:t>
            </a:r>
            <a:br>
              <a:rPr lang="fr-CA" sz="1200" dirty="0">
                <a:solidFill>
                  <a:prstClr val="black"/>
                </a:solidFill>
                <a:latin typeface="Arial Narrow" panose="020B0606020202030204" pitchFamily="34" charset="0"/>
                <a:cs typeface="Lato"/>
              </a:rPr>
            </a:br>
            <a:r>
              <a:rPr lang="fr-CA" sz="1200" dirty="0">
                <a:solidFill>
                  <a:prstClr val="black"/>
                </a:solidFill>
                <a:latin typeface="Arial Narrow" panose="020B0606020202030204" pitchFamily="34" charset="0"/>
                <a:cs typeface="Lato"/>
              </a:rPr>
              <a:t>Chef clinique, Fraser Street </a:t>
            </a:r>
            <a:r>
              <a:rPr lang="fr-CA" sz="1200" dirty="0" err="1">
                <a:solidFill>
                  <a:prstClr val="black"/>
                </a:solidFill>
                <a:latin typeface="Arial Narrow" panose="020B0606020202030204" pitchFamily="34" charset="0"/>
                <a:cs typeface="Lato"/>
              </a:rPr>
              <a:t>Medical</a:t>
            </a:r>
            <a:r>
              <a:rPr lang="fr-CA" sz="1200" dirty="0">
                <a:solidFill>
                  <a:prstClr val="black"/>
                </a:solidFill>
                <a:latin typeface="Arial Narrow" panose="020B0606020202030204" pitchFamily="34" charset="0"/>
                <a:cs typeface="Lato"/>
              </a:rPr>
              <a:t> </a:t>
            </a:r>
          </a:p>
          <a:p>
            <a:pPr defTabSz="914400"/>
            <a:r>
              <a:rPr lang="fr-CA" sz="1200" dirty="0">
                <a:solidFill>
                  <a:prstClr val="black"/>
                </a:solidFill>
                <a:latin typeface="Arial Narrow" panose="020B0606020202030204" pitchFamily="34" charset="0"/>
                <a:cs typeface="Lato"/>
              </a:rPr>
              <a:t>Professeur agrégé de clinique</a:t>
            </a:r>
          </a:p>
          <a:p>
            <a:pPr defTabSz="914400"/>
            <a:r>
              <a:rPr lang="fr-CA" sz="1200" dirty="0">
                <a:solidFill>
                  <a:prstClr val="black"/>
                </a:solidFill>
                <a:latin typeface="Arial Narrow" panose="020B0606020202030204" pitchFamily="34" charset="0"/>
                <a:cs typeface="Lato"/>
              </a:rPr>
              <a:t>Département de médecine familiale de l’Université de C.-B.</a:t>
            </a:r>
            <a:br>
              <a:rPr lang="fr-CA" sz="1200" dirty="0">
                <a:solidFill>
                  <a:prstClr val="black"/>
                </a:solidFill>
                <a:latin typeface="Arial Narrow" panose="020B0606020202030204" pitchFamily="34" charset="0"/>
                <a:cs typeface="Lato"/>
              </a:rPr>
            </a:br>
            <a:r>
              <a:rPr lang="fr-CA" sz="1200" dirty="0">
                <a:solidFill>
                  <a:prstClr val="black"/>
                </a:solidFill>
                <a:latin typeface="Arial Narrow" panose="020B0606020202030204" pitchFamily="34" charset="0"/>
                <a:cs typeface="Lato"/>
              </a:rPr>
              <a:t>Vancouver, Colombie-Britannique</a:t>
            </a:r>
          </a:p>
          <a:p>
            <a:r>
              <a:rPr lang="fr-CA" sz="1200" dirty="0">
                <a:latin typeface="Arial Narrow" panose="020B0606020202030204" pitchFamily="34" charset="0"/>
                <a:cs typeface="Lato"/>
              </a:rPr>
              <a:t> </a:t>
            </a:r>
          </a:p>
          <a:p>
            <a:r>
              <a:rPr lang="fr-CA" sz="1200" b="1" dirty="0">
                <a:solidFill>
                  <a:srgbClr val="1B1A5A"/>
                </a:solidFill>
                <a:latin typeface="Arial Narrow" panose="020B0606020202030204" pitchFamily="34" charset="0"/>
                <a:cs typeface="Lato"/>
              </a:rPr>
              <a:t>Isabelle </a:t>
            </a:r>
            <a:r>
              <a:rPr lang="fr-CA" sz="1200" b="1" dirty="0" err="1">
                <a:solidFill>
                  <a:srgbClr val="1B1A5A"/>
                </a:solidFill>
                <a:latin typeface="Arial Narrow" panose="020B0606020202030204" pitchFamily="34" charset="0"/>
                <a:cs typeface="Lato"/>
              </a:rPr>
              <a:t>Noiseux</a:t>
            </a:r>
            <a:r>
              <a:rPr lang="fr-CA" sz="1200" b="1" dirty="0">
                <a:solidFill>
                  <a:srgbClr val="1B1A5A"/>
                </a:solidFill>
                <a:latin typeface="Arial Narrow" panose="020B0606020202030204" pitchFamily="34" charset="0"/>
                <a:cs typeface="Lato"/>
              </a:rPr>
              <a:t>, M.D.</a:t>
            </a:r>
          </a:p>
          <a:p>
            <a:r>
              <a:rPr lang="fr-CA" sz="1200" dirty="0">
                <a:latin typeface="Arial Narrow" panose="020B0606020202030204" pitchFamily="34" charset="0"/>
                <a:cs typeface="Lato"/>
              </a:rPr>
              <a:t>Directrice adjointe à la direction de la formation professionnelle</a:t>
            </a:r>
          </a:p>
          <a:p>
            <a:r>
              <a:rPr lang="fr-CA" sz="1200" dirty="0">
                <a:latin typeface="Arial Narrow" panose="020B0606020202030204" pitchFamily="34" charset="0"/>
                <a:cs typeface="Lato"/>
              </a:rPr>
              <a:t>FMOQ</a:t>
            </a:r>
          </a:p>
          <a:p>
            <a:endParaRPr lang="fr-CA" sz="1200" dirty="0">
              <a:latin typeface="Arial Narrow" panose="020B0606020202030204" pitchFamily="34" charset="0"/>
              <a:cs typeface="Lato"/>
            </a:endParaRPr>
          </a:p>
          <a:p>
            <a:r>
              <a:rPr lang="fr-CA" sz="1200" b="1" dirty="0" err="1">
                <a:solidFill>
                  <a:srgbClr val="1B1A5A"/>
                </a:solidFill>
                <a:latin typeface="Arial Narrow" panose="020B0606020202030204" pitchFamily="34" charset="0"/>
                <a:cs typeface="Lato"/>
              </a:rPr>
              <a:t>Faisal</a:t>
            </a:r>
            <a:r>
              <a:rPr lang="fr-CA" sz="1200" b="1" dirty="0">
                <a:solidFill>
                  <a:srgbClr val="1B1A5A"/>
                </a:solidFill>
                <a:latin typeface="Arial Narrow" panose="020B0606020202030204" pitchFamily="34" charset="0"/>
                <a:cs typeface="Lato"/>
              </a:rPr>
              <a:t> </a:t>
            </a:r>
            <a:r>
              <a:rPr lang="fr-CA" sz="1200" b="1" dirty="0" err="1">
                <a:solidFill>
                  <a:srgbClr val="1B1A5A"/>
                </a:solidFill>
                <a:latin typeface="Arial Narrow" panose="020B0606020202030204" pitchFamily="34" charset="0"/>
                <a:cs typeface="Lato"/>
              </a:rPr>
              <a:t>Rehman</a:t>
            </a:r>
            <a:r>
              <a:rPr lang="fr-CA" sz="1200" b="1" dirty="0">
                <a:solidFill>
                  <a:srgbClr val="1B1A5A"/>
                </a:solidFill>
                <a:latin typeface="Arial Narrow" panose="020B0606020202030204" pitchFamily="34" charset="0"/>
                <a:cs typeface="Lato"/>
              </a:rPr>
              <a:t>, M.D.</a:t>
            </a:r>
            <a:endParaRPr lang="fr-CA" sz="1200" dirty="0">
              <a:latin typeface="Arial Narrow" panose="020B0606020202030204" pitchFamily="34" charset="0"/>
              <a:cs typeface="Lato"/>
            </a:endParaRPr>
          </a:p>
          <a:p>
            <a:r>
              <a:rPr lang="fr-CA" sz="1200" dirty="0">
                <a:latin typeface="Arial Narrow" panose="020B0606020202030204" pitchFamily="34" charset="0"/>
                <a:cs typeface="Lato"/>
              </a:rPr>
              <a:t>Professeur de médecine</a:t>
            </a:r>
          </a:p>
          <a:p>
            <a:r>
              <a:rPr lang="fr-CA" sz="1200" dirty="0">
                <a:latin typeface="Arial Narrow" panose="020B0606020202030204" pitchFamily="34" charset="0"/>
                <a:cs typeface="Lato"/>
              </a:rPr>
              <a:t>École de médecine et de dentisterie </a:t>
            </a:r>
            <a:r>
              <a:rPr lang="fr-CA" sz="1200" dirty="0" err="1">
                <a:latin typeface="Arial Narrow" panose="020B0606020202030204" pitchFamily="34" charset="0"/>
                <a:cs typeface="Lato"/>
              </a:rPr>
              <a:t>Schulich</a:t>
            </a:r>
            <a:endParaRPr lang="fr-CA" sz="1200" dirty="0">
              <a:latin typeface="Arial Narrow" panose="020B0606020202030204" pitchFamily="34" charset="0"/>
              <a:cs typeface="Lato"/>
            </a:endParaRPr>
          </a:p>
          <a:p>
            <a:r>
              <a:rPr lang="fr-CA" sz="1200" dirty="0">
                <a:latin typeface="Arial Narrow" panose="020B0606020202030204" pitchFamily="34" charset="0"/>
                <a:cs typeface="Lato"/>
              </a:rPr>
              <a:t>Université de Western Ontario, Ontario</a:t>
            </a:r>
            <a:r>
              <a:rPr lang="fr-BE" sz="1200" dirty="0">
                <a:latin typeface="Arial Narrow" panose="020B0606020202030204" pitchFamily="34" charset="0"/>
                <a:cs typeface="Lato"/>
              </a:rPr>
              <a:t> </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fr-BE" sz="1200" b="0" i="0" u="none" strike="noStrike" kern="1200" cap="none" spc="0" normalizeH="0" baseline="0" dirty="0">
              <a:ln>
                <a:noFill/>
              </a:ln>
              <a:solidFill>
                <a:schemeClr val="tx1">
                  <a:tint val="75000"/>
                </a:schemeClr>
              </a:solidFill>
              <a:effectLst/>
              <a:uLnTx/>
              <a:uFillTx/>
              <a:latin typeface="Arial Narrow" panose="020B0606020202030204" pitchFamily="34" charset="0"/>
              <a:cs typeface="Lato"/>
            </a:endParaRPr>
          </a:p>
        </p:txBody>
      </p:sp>
      <p:sp>
        <p:nvSpPr>
          <p:cNvPr id="15" name="TextBox 14">
            <a:extLst>
              <a:ext uri="{FF2B5EF4-FFF2-40B4-BE49-F238E27FC236}">
                <a16:creationId xmlns:a16="http://schemas.microsoft.com/office/drawing/2014/main" id="{1823A46D-38B4-4F76-9D77-6EE1BC90EAB4}"/>
              </a:ext>
            </a:extLst>
          </p:cNvPr>
          <p:cNvSpPr txBox="1"/>
          <p:nvPr/>
        </p:nvSpPr>
        <p:spPr>
          <a:xfrm>
            <a:off x="79848" y="1373072"/>
            <a:ext cx="2221464" cy="4893647"/>
          </a:xfrm>
          <a:prstGeom prst="rect">
            <a:avLst/>
          </a:prstGeom>
          <a:noFill/>
        </p:spPr>
        <p:txBody>
          <a:bodyPr wrap="square" rtlCol="0">
            <a:spAutoFit/>
          </a:bodyPr>
          <a:lstStyle/>
          <a:p>
            <a:r>
              <a:rPr lang="fr-CA" sz="1200" b="1" dirty="0">
                <a:solidFill>
                  <a:srgbClr val="1B1A5A"/>
                </a:solidFill>
                <a:latin typeface="Arial Narrow" pitchFamily="34" charset="0"/>
              </a:rPr>
              <a:t>George Honos, M.D.</a:t>
            </a:r>
            <a:br>
              <a:rPr lang="fr-CA" sz="1200" b="1" dirty="0">
                <a:solidFill>
                  <a:srgbClr val="1B1A5A"/>
                </a:solidFill>
                <a:latin typeface="Arial Narrow" pitchFamily="34" charset="0"/>
              </a:rPr>
            </a:br>
            <a:r>
              <a:rPr lang="fr-CA" sz="1200" b="1" dirty="0">
                <a:solidFill>
                  <a:srgbClr val="1B1A5A"/>
                </a:solidFill>
                <a:latin typeface="Arial Narrow" pitchFamily="34" charset="0"/>
              </a:rPr>
              <a:t>Président du programme Enjeux Cliniques</a:t>
            </a:r>
            <a:br>
              <a:rPr lang="fr-CA" sz="1200" b="1" dirty="0">
                <a:solidFill>
                  <a:srgbClr val="C00000"/>
                </a:solidFill>
                <a:latin typeface="Arial Narrow" pitchFamily="34" charset="0"/>
              </a:rPr>
            </a:br>
            <a:r>
              <a:rPr lang="fr-CA" sz="1200" dirty="0">
                <a:latin typeface="Arial Narrow" pitchFamily="34" charset="0"/>
              </a:rPr>
              <a:t>Cardiologue</a:t>
            </a:r>
            <a:br>
              <a:rPr lang="fr-CA" sz="1200" dirty="0">
                <a:latin typeface="Arial Narrow" pitchFamily="34" charset="0"/>
              </a:rPr>
            </a:br>
            <a:r>
              <a:rPr lang="fr-CA" sz="1200" dirty="0">
                <a:latin typeface="Arial Narrow" pitchFamily="34" charset="0"/>
              </a:rPr>
              <a:t>Directeur médical du regroupement</a:t>
            </a:r>
            <a:br>
              <a:rPr lang="fr-CA" sz="1200" dirty="0">
                <a:latin typeface="Arial Narrow" pitchFamily="34" charset="0"/>
              </a:rPr>
            </a:br>
            <a:r>
              <a:rPr lang="fr-CA" sz="1200" dirty="0">
                <a:latin typeface="Arial Narrow" pitchFamily="34" charset="0"/>
              </a:rPr>
              <a:t>clientèle cardiovasculaire, CHUM</a:t>
            </a:r>
            <a:br>
              <a:rPr lang="fr-CA" sz="1200" dirty="0">
                <a:latin typeface="Arial Narrow" pitchFamily="34" charset="0"/>
              </a:rPr>
            </a:br>
            <a:r>
              <a:rPr lang="fr-CA" sz="1200" dirty="0">
                <a:latin typeface="Arial Narrow" pitchFamily="34" charset="0"/>
              </a:rPr>
              <a:t>Professeur agrégé de médecine</a:t>
            </a:r>
            <a:br>
              <a:rPr lang="fr-CA" sz="1200" dirty="0">
                <a:latin typeface="Arial Narrow" pitchFamily="34" charset="0"/>
              </a:rPr>
            </a:br>
            <a:r>
              <a:rPr lang="fr-CA" sz="1200" dirty="0">
                <a:latin typeface="Arial Narrow" pitchFamily="34" charset="0"/>
              </a:rPr>
              <a:t>Université de Montréal</a:t>
            </a:r>
            <a:br>
              <a:rPr lang="fr-CA" sz="1200" dirty="0">
                <a:latin typeface="Arial Narrow" pitchFamily="34" charset="0"/>
              </a:rPr>
            </a:br>
            <a:r>
              <a:rPr lang="fr-CA" sz="1200" dirty="0">
                <a:latin typeface="Arial Narrow" pitchFamily="34" charset="0"/>
              </a:rPr>
              <a:t>Montréal, Québec</a:t>
            </a:r>
          </a:p>
          <a:p>
            <a:r>
              <a:rPr lang="fr-CA" sz="1200" b="1" dirty="0">
                <a:latin typeface="Arial Narrow" pitchFamily="34" charset="0"/>
              </a:rPr>
              <a:t> </a:t>
            </a:r>
            <a:endParaRPr lang="fr-CA" sz="1200" dirty="0">
              <a:latin typeface="Arial Narrow" pitchFamily="34" charset="0"/>
            </a:endParaRPr>
          </a:p>
          <a:p>
            <a:endParaRPr lang="fr-CA" sz="1200" dirty="0">
              <a:latin typeface="Arial Narrow" panose="020B0606020202030204" pitchFamily="34" charset="0"/>
              <a:cs typeface="Lato"/>
            </a:endParaRPr>
          </a:p>
          <a:p>
            <a:r>
              <a:rPr lang="fr-CA" sz="1200" b="1" dirty="0">
                <a:solidFill>
                  <a:srgbClr val="1B1A5A"/>
                </a:solidFill>
                <a:latin typeface="Arial Narrow" panose="020B0606020202030204" pitchFamily="34" charset="0"/>
                <a:cs typeface="Lato"/>
              </a:rPr>
              <a:t>Jacques Bouchard M.D. </a:t>
            </a:r>
          </a:p>
          <a:p>
            <a:r>
              <a:rPr lang="fr-CA" sz="1200" dirty="0">
                <a:latin typeface="Arial Narrow" panose="020B0606020202030204" pitchFamily="34" charset="0"/>
                <a:cs typeface="Lato"/>
              </a:rPr>
              <a:t>Professeur agrégé de médecine clinique </a:t>
            </a:r>
          </a:p>
          <a:p>
            <a:r>
              <a:rPr lang="fr-CA" sz="1200" dirty="0">
                <a:latin typeface="Arial Narrow" panose="020B0606020202030204" pitchFamily="34" charset="0"/>
                <a:cs typeface="Lato"/>
              </a:rPr>
              <a:t>Université Laval , Québec </a:t>
            </a:r>
          </a:p>
          <a:p>
            <a:r>
              <a:rPr lang="fr-CA" sz="1200" dirty="0">
                <a:latin typeface="Arial Narrow" panose="020B0606020202030204" pitchFamily="34" charset="0"/>
                <a:cs typeface="Lato"/>
              </a:rPr>
              <a:t>Chef, département de médecine </a:t>
            </a:r>
          </a:p>
          <a:p>
            <a:r>
              <a:rPr lang="fr-CA" sz="1200" dirty="0">
                <a:latin typeface="Arial Narrow" panose="020B0606020202030204" pitchFamily="34" charset="0"/>
                <a:cs typeface="Lato"/>
              </a:rPr>
              <a:t>Hôpital de la Malbaie . Québec</a:t>
            </a:r>
          </a:p>
          <a:p>
            <a:endParaRPr lang="fr-CA" sz="1200" dirty="0">
              <a:latin typeface="Arial Narrow" panose="020B0606020202030204" pitchFamily="34" charset="0"/>
              <a:cs typeface="Lato"/>
            </a:endParaRPr>
          </a:p>
          <a:p>
            <a:r>
              <a:rPr lang="fr-CA" sz="1200" b="1" dirty="0">
                <a:solidFill>
                  <a:srgbClr val="1B1A5A"/>
                </a:solidFill>
                <a:latin typeface="Arial Narrow" pitchFamily="34" charset="0"/>
              </a:rPr>
              <a:t>Paul Dorian, M.D.</a:t>
            </a:r>
            <a:br>
              <a:rPr lang="fr-CA" sz="1200" dirty="0">
                <a:latin typeface="Arial Narrow" pitchFamily="34" charset="0"/>
              </a:rPr>
            </a:br>
            <a:r>
              <a:rPr lang="fr-CA" sz="1200" dirty="0">
                <a:latin typeface="Arial Narrow" pitchFamily="34" charset="0"/>
              </a:rPr>
              <a:t>Cardiologue</a:t>
            </a:r>
            <a:br>
              <a:rPr lang="fr-CA" sz="1200" dirty="0">
                <a:latin typeface="Arial Narrow" pitchFamily="34" charset="0"/>
              </a:rPr>
            </a:br>
            <a:r>
              <a:rPr lang="fr-CA" sz="1200" dirty="0">
                <a:latin typeface="Arial Narrow" pitchFamily="34" charset="0"/>
              </a:rPr>
              <a:t>Directeur, Division de cardiologie</a:t>
            </a:r>
            <a:br>
              <a:rPr lang="fr-CA" sz="1200" dirty="0">
                <a:latin typeface="Arial Narrow" pitchFamily="34" charset="0"/>
              </a:rPr>
            </a:br>
            <a:r>
              <a:rPr lang="fr-CA" sz="1200" dirty="0">
                <a:latin typeface="Arial Narrow" pitchFamily="34" charset="0"/>
              </a:rPr>
              <a:t>Professeur de médecine</a:t>
            </a:r>
            <a:br>
              <a:rPr lang="fr-CA" sz="1200" dirty="0">
                <a:latin typeface="Arial Narrow" pitchFamily="34" charset="0"/>
              </a:rPr>
            </a:br>
            <a:r>
              <a:rPr lang="fr-CA" sz="1200" dirty="0">
                <a:latin typeface="Arial Narrow" pitchFamily="34" charset="0"/>
              </a:rPr>
              <a:t>Hôpital St. Michael</a:t>
            </a:r>
            <a:br>
              <a:rPr lang="fr-CA" sz="1200" dirty="0">
                <a:latin typeface="Arial Narrow" pitchFamily="34" charset="0"/>
              </a:rPr>
            </a:br>
            <a:r>
              <a:rPr lang="fr-CA" sz="1200" dirty="0">
                <a:latin typeface="Arial Narrow" pitchFamily="34" charset="0"/>
              </a:rPr>
              <a:t>Université de Toronto</a:t>
            </a:r>
            <a:br>
              <a:rPr lang="fr-CA" sz="1200" dirty="0">
                <a:latin typeface="Arial Narrow" pitchFamily="34" charset="0"/>
              </a:rPr>
            </a:br>
            <a:r>
              <a:rPr lang="fr-CA" sz="1200" dirty="0" err="1">
                <a:latin typeface="Arial Narrow" pitchFamily="34" charset="0"/>
              </a:rPr>
              <a:t>Toronto</a:t>
            </a:r>
            <a:r>
              <a:rPr lang="fr-CA" sz="1200" dirty="0">
                <a:latin typeface="Arial Narrow" pitchFamily="34" charset="0"/>
              </a:rPr>
              <a:t>, Ontario</a:t>
            </a:r>
            <a:endParaRPr lang="fr-CA" sz="1200" dirty="0">
              <a:latin typeface="Arial Narrow" panose="020B0606020202030204" pitchFamily="34" charset="0"/>
              <a:cs typeface="Lato"/>
            </a:endParaRPr>
          </a:p>
        </p:txBody>
      </p:sp>
      <p:sp>
        <p:nvSpPr>
          <p:cNvPr id="2" name="Rectangle 1">
            <a:extLst>
              <a:ext uri="{FF2B5EF4-FFF2-40B4-BE49-F238E27FC236}">
                <a16:creationId xmlns:a16="http://schemas.microsoft.com/office/drawing/2014/main" id="{C5ED892F-A270-4C19-812A-112CE7D0941F}"/>
              </a:ext>
            </a:extLst>
          </p:cNvPr>
          <p:cNvSpPr/>
          <p:nvPr/>
        </p:nvSpPr>
        <p:spPr>
          <a:xfrm>
            <a:off x="2301312" y="1361392"/>
            <a:ext cx="2550088" cy="5660011"/>
          </a:xfrm>
          <a:prstGeom prst="rect">
            <a:avLst/>
          </a:prstGeom>
        </p:spPr>
        <p:txBody>
          <a:bodyPr wrap="square">
            <a:spAutoFit/>
          </a:bodyPr>
          <a:lstStyle/>
          <a:p>
            <a:r>
              <a:rPr lang="fr-BE" sz="1200" b="1" dirty="0">
                <a:solidFill>
                  <a:srgbClr val="1B1A5A"/>
                </a:solidFill>
                <a:latin typeface="Arial Narrow" panose="020B0606020202030204" pitchFamily="34" charset="0"/>
                <a:cs typeface="Lato"/>
              </a:rPr>
              <a:t>Indy (</a:t>
            </a:r>
            <a:r>
              <a:rPr lang="fr-BE" sz="1200" b="1" dirty="0" err="1">
                <a:solidFill>
                  <a:srgbClr val="1B1A5A"/>
                </a:solidFill>
                <a:latin typeface="Arial Narrow" panose="020B0606020202030204" pitchFamily="34" charset="0"/>
                <a:cs typeface="Lato"/>
              </a:rPr>
              <a:t>Indraneel</a:t>
            </a:r>
            <a:r>
              <a:rPr lang="fr-BE" sz="1200" b="1" dirty="0">
                <a:solidFill>
                  <a:srgbClr val="1B1A5A"/>
                </a:solidFill>
                <a:latin typeface="Arial Narrow" panose="020B0606020202030204" pitchFamily="34" charset="0"/>
                <a:cs typeface="Lato"/>
              </a:rPr>
              <a:t>) </a:t>
            </a:r>
            <a:r>
              <a:rPr lang="fr-BE" sz="1200" b="1" dirty="0" err="1">
                <a:solidFill>
                  <a:srgbClr val="1B1A5A"/>
                </a:solidFill>
                <a:latin typeface="Arial Narrow" panose="020B0606020202030204" pitchFamily="34" charset="0"/>
                <a:cs typeface="Lato"/>
              </a:rPr>
              <a:t>Ghosh</a:t>
            </a:r>
            <a:r>
              <a:rPr lang="fr-BE" sz="1200" b="1" dirty="0">
                <a:solidFill>
                  <a:srgbClr val="1B1A5A"/>
                </a:solidFill>
                <a:latin typeface="Arial Narrow" panose="020B0606020202030204" pitchFamily="34" charset="0"/>
                <a:cs typeface="Lato"/>
              </a:rPr>
              <a:t>, M.D.</a:t>
            </a:r>
          </a:p>
          <a:p>
            <a:r>
              <a:rPr lang="fr-BE" sz="1200" dirty="0">
                <a:latin typeface="Arial Narrow" panose="020B0606020202030204" pitchFamily="34" charset="0"/>
                <a:cs typeface="Lato"/>
              </a:rPr>
              <a:t>Professeur de clinique adjoint, Université McMaster </a:t>
            </a:r>
          </a:p>
          <a:p>
            <a:r>
              <a:rPr lang="fr-BE" sz="1200" dirty="0">
                <a:latin typeface="Arial Narrow" panose="020B0606020202030204" pitchFamily="34" charset="0"/>
                <a:cs typeface="Lato"/>
              </a:rPr>
              <a:t>Urgentiste au sein de </a:t>
            </a:r>
            <a:r>
              <a:rPr lang="fr-BE" sz="1200" dirty="0" err="1">
                <a:latin typeface="Arial Narrow" panose="020B0606020202030204" pitchFamily="34" charset="0"/>
                <a:cs typeface="Lato"/>
              </a:rPr>
              <a:t>Trillium</a:t>
            </a:r>
            <a:r>
              <a:rPr lang="fr-BE" sz="1200" dirty="0">
                <a:latin typeface="Arial Narrow" panose="020B0606020202030204" pitchFamily="34" charset="0"/>
                <a:cs typeface="Lato"/>
              </a:rPr>
              <a:t> </a:t>
            </a:r>
            <a:r>
              <a:rPr lang="fr-BE" sz="1200" dirty="0" err="1">
                <a:latin typeface="Arial Narrow" panose="020B0606020202030204" pitchFamily="34" charset="0"/>
                <a:cs typeface="Lato"/>
              </a:rPr>
              <a:t>Health</a:t>
            </a:r>
            <a:r>
              <a:rPr lang="fr-BE" sz="1200" dirty="0">
                <a:latin typeface="Arial Narrow" panose="020B0606020202030204" pitchFamily="34" charset="0"/>
                <a:cs typeface="Lato"/>
              </a:rPr>
              <a:t> </a:t>
            </a:r>
            <a:r>
              <a:rPr lang="fr-BE" sz="1200" dirty="0" err="1">
                <a:latin typeface="Arial Narrow" panose="020B0606020202030204" pitchFamily="34" charset="0"/>
                <a:cs typeface="Lato"/>
              </a:rPr>
              <a:t>Partners</a:t>
            </a:r>
            <a:endParaRPr lang="fr-BE" sz="1200" dirty="0">
              <a:latin typeface="Arial Narrow" panose="020B0606020202030204" pitchFamily="34" charset="0"/>
              <a:cs typeface="Lato"/>
            </a:endParaRPr>
          </a:p>
          <a:p>
            <a:endParaRPr lang="fr-BE" sz="1200" dirty="0">
              <a:latin typeface="Arial Narrow" panose="020B0606020202030204" pitchFamily="34" charset="0"/>
              <a:cs typeface="Lato"/>
            </a:endParaRPr>
          </a:p>
          <a:p>
            <a:pPr defTabSz="914400"/>
            <a:r>
              <a:rPr lang="fr-BE" sz="1200" b="1" dirty="0" err="1">
                <a:solidFill>
                  <a:srgbClr val="002060"/>
                </a:solidFill>
                <a:latin typeface="Arial Narrow" panose="020B0606020202030204" pitchFamily="34" charset="0"/>
                <a:cs typeface="Lato"/>
              </a:rPr>
              <a:t>Shaun</a:t>
            </a:r>
            <a:r>
              <a:rPr lang="fr-BE" sz="1200" b="1" dirty="0">
                <a:solidFill>
                  <a:srgbClr val="002060"/>
                </a:solidFill>
                <a:latin typeface="Arial Narrow" panose="020B0606020202030204" pitchFamily="34" charset="0"/>
                <a:cs typeface="Lato"/>
              </a:rPr>
              <a:t> Goodman, M.D.</a:t>
            </a:r>
          </a:p>
          <a:p>
            <a:pPr defTabSz="914400"/>
            <a:r>
              <a:rPr lang="fr-BE" sz="1200" dirty="0">
                <a:solidFill>
                  <a:prstClr val="black"/>
                </a:solidFill>
                <a:latin typeface="Arial Narrow" panose="020B0606020202030204" pitchFamily="34" charset="0"/>
                <a:cs typeface="Lato"/>
              </a:rPr>
              <a:t>Chef adjoint, Division de cardiologie, Hôpital St. Michael</a:t>
            </a:r>
          </a:p>
          <a:p>
            <a:pPr defTabSz="914400"/>
            <a:r>
              <a:rPr lang="fr-BE" sz="1200" dirty="0">
                <a:solidFill>
                  <a:prstClr val="black"/>
                </a:solidFill>
                <a:latin typeface="Arial Narrow" panose="020B0606020202030204" pitchFamily="34" charset="0"/>
                <a:cs typeface="Lato"/>
              </a:rPr>
              <a:t>Professeur et président, Fondation des maladies du cœur et de l’AVC de l’Ontario (Polo), Département de médecine, Université de Toronto</a:t>
            </a:r>
          </a:p>
          <a:p>
            <a:pPr defTabSz="914400"/>
            <a:r>
              <a:rPr lang="fr-BE" sz="1200" dirty="0">
                <a:solidFill>
                  <a:prstClr val="black"/>
                </a:solidFill>
                <a:latin typeface="Arial Narrow" panose="020B0606020202030204" pitchFamily="34" charset="0"/>
                <a:cs typeface="Lato"/>
              </a:rPr>
              <a:t>Professeur adjoint, Département de médecine, Université d’Alberta</a:t>
            </a:r>
          </a:p>
          <a:p>
            <a:pPr defTabSz="914400"/>
            <a:endParaRPr lang="fr-BE" sz="1200" dirty="0">
              <a:solidFill>
                <a:prstClr val="black"/>
              </a:solidFill>
              <a:latin typeface="Arial Narrow" panose="020B0606020202030204" pitchFamily="34" charset="0"/>
              <a:cs typeface="Lato"/>
            </a:endParaRPr>
          </a:p>
          <a:p>
            <a:r>
              <a:rPr lang="fr-BE" sz="1200" b="1" dirty="0">
                <a:solidFill>
                  <a:srgbClr val="1B1A5A"/>
                </a:solidFill>
                <a:latin typeface="Arial Narrow" pitchFamily="34" charset="0"/>
              </a:rPr>
              <a:t>Jeffrey Habert, M.D. </a:t>
            </a:r>
          </a:p>
          <a:p>
            <a:r>
              <a:rPr lang="fr-BE" sz="1200" dirty="0">
                <a:latin typeface="Arial Narrow" pitchFamily="34" charset="0"/>
              </a:rPr>
              <a:t>Médecin de famille</a:t>
            </a:r>
          </a:p>
          <a:p>
            <a:r>
              <a:rPr lang="fr-BE" sz="1200" dirty="0">
                <a:latin typeface="Arial Narrow" pitchFamily="34" charset="0"/>
              </a:rPr>
              <a:t>Professeur adjoint</a:t>
            </a:r>
          </a:p>
          <a:p>
            <a:r>
              <a:rPr lang="fr-BE" sz="1200" dirty="0">
                <a:latin typeface="Arial Narrow" pitchFamily="34" charset="0"/>
              </a:rPr>
              <a:t>Université de Toronto</a:t>
            </a:r>
          </a:p>
          <a:p>
            <a:r>
              <a:rPr lang="fr-BE" sz="1200" dirty="0">
                <a:latin typeface="Arial Narrow" pitchFamily="34" charset="0"/>
              </a:rPr>
              <a:t>Département de médecine familiale et communautaire </a:t>
            </a:r>
            <a:br>
              <a:rPr lang="fr-BE" sz="1200" dirty="0">
                <a:latin typeface="Arial Narrow" pitchFamily="34" charset="0"/>
              </a:rPr>
            </a:br>
            <a:r>
              <a:rPr lang="fr-BE" sz="1200" dirty="0">
                <a:latin typeface="Arial Narrow" pitchFamily="34" charset="0"/>
              </a:rPr>
              <a:t>Toronto, Ontario</a:t>
            </a:r>
          </a:p>
          <a:p>
            <a:endParaRPr lang="fr-BE" sz="1200" dirty="0">
              <a:latin typeface="Agency FB" pitchFamily="34" charset="0"/>
            </a:endParaRPr>
          </a:p>
          <a:p>
            <a:endParaRPr lang="en-CA" dirty="0">
              <a:latin typeface="Arial Narrow" panose="020B0606020202030204" pitchFamily="34" charset="0"/>
              <a:cs typeface="Lato"/>
            </a:endParaRPr>
          </a:p>
          <a:p>
            <a:pPr>
              <a:lnSpc>
                <a:spcPct val="110000"/>
              </a:lnSpc>
            </a:pPr>
            <a:endParaRPr lang="en-CA" dirty="0">
              <a:latin typeface="Arial Narrow" panose="020B0606020202030204" pitchFamily="34" charset="0"/>
              <a:cs typeface="Lato"/>
            </a:endParaRPr>
          </a:p>
          <a:p>
            <a:pPr>
              <a:lnSpc>
                <a:spcPct val="50000"/>
              </a:lnSpc>
            </a:pPr>
            <a:endParaRPr lang="en-US" dirty="0">
              <a:solidFill>
                <a:srgbClr val="C00000"/>
              </a:solidFill>
              <a:latin typeface="Arial Narrow" panose="020B0606020202030204" pitchFamily="34" charset="0"/>
              <a:cs typeface="Lato"/>
            </a:endParaRPr>
          </a:p>
          <a:p>
            <a:pPr>
              <a:lnSpc>
                <a:spcPct val="50000"/>
              </a:lnSpc>
            </a:pPr>
            <a:endParaRPr lang="en-CA" dirty="0">
              <a:solidFill>
                <a:srgbClr val="C00000"/>
              </a:solidFill>
              <a:latin typeface="Arial Narrow" panose="020B0606020202030204" pitchFamily="34" charset="0"/>
              <a:cs typeface="Lato"/>
            </a:endParaRPr>
          </a:p>
          <a:p>
            <a:endParaRPr lang="en-CA" dirty="0">
              <a:latin typeface="Arial Narrow" panose="020B0606020202030204" pitchFamily="34" charset="0"/>
              <a:cs typeface="Lato"/>
            </a:endParaRPr>
          </a:p>
        </p:txBody>
      </p:sp>
      <p:pic>
        <p:nvPicPr>
          <p:cNvPr id="12" name="4E92DA43-5712-40E9-AFDC-2C1062C78C6F" descr="7646DFF2-B812-4635-AA57-5171E34E5A45@chrc">
            <a:extLst>
              <a:ext uri="{FF2B5EF4-FFF2-40B4-BE49-F238E27FC236}">
                <a16:creationId xmlns:a16="http://schemas.microsoft.com/office/drawing/2014/main" id="{4AAF291B-3BDC-4F9B-9378-DA388B5ADF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8" y="126338"/>
            <a:ext cx="1377978" cy="78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1492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2A3152-967D-4FF9-BC35-DD3F26C4AAE9}"/>
              </a:ext>
            </a:extLst>
          </p:cNvPr>
          <p:cNvSpPr txBox="1"/>
          <p:nvPr/>
        </p:nvSpPr>
        <p:spPr>
          <a:xfrm>
            <a:off x="0" y="1151083"/>
            <a:ext cx="9144000" cy="5212080"/>
          </a:xfrm>
          <a:prstGeom prst="rect">
            <a:avLst/>
          </a:prstGeom>
          <a:solidFill>
            <a:srgbClr val="19325C"/>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9B878E3E-03CE-44DE-91BF-54E76C1C3319}"/>
              </a:ext>
            </a:extLst>
          </p:cNvPr>
          <p:cNvSpPr/>
          <p:nvPr/>
        </p:nvSpPr>
        <p:spPr>
          <a:xfrm>
            <a:off x="0" y="6359866"/>
            <a:ext cx="9144000" cy="496736"/>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358439"/>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14103"/>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787219"/>
            <a:ext cx="9144000" cy="118872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Flowchart: Connector 10">
            <a:extLst>
              <a:ext uri="{FF2B5EF4-FFF2-40B4-BE49-F238E27FC236}">
                <a16:creationId xmlns:a16="http://schemas.microsoft.com/office/drawing/2014/main" id="{F190DD1E-C165-412A-AF16-708C586AF018}"/>
              </a:ext>
            </a:extLst>
          </p:cNvPr>
          <p:cNvSpPr/>
          <p:nvPr/>
        </p:nvSpPr>
        <p:spPr>
          <a:xfrm>
            <a:off x="266854" y="1907191"/>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2" name="TextBox 11">
            <a:extLst>
              <a:ext uri="{FF2B5EF4-FFF2-40B4-BE49-F238E27FC236}">
                <a16:creationId xmlns:a16="http://schemas.microsoft.com/office/drawing/2014/main" id="{A5D6CDB6-72D0-4357-8DD8-44672AC991E3}"/>
              </a:ext>
            </a:extLst>
          </p:cNvPr>
          <p:cNvSpPr txBox="1"/>
          <p:nvPr/>
        </p:nvSpPr>
        <p:spPr>
          <a:xfrm>
            <a:off x="1645918" y="1755863"/>
            <a:ext cx="7231228" cy="1261884"/>
          </a:xfrm>
          <a:prstGeom prst="rect">
            <a:avLst/>
          </a:prstGeom>
          <a:noFill/>
        </p:spPr>
        <p:txBody>
          <a:bodyPr wrap="square" rtlCol="0">
            <a:spAutoFit/>
          </a:bodyPr>
          <a:lstStyle/>
          <a:p>
            <a:pPr lvl="0"/>
            <a:r>
              <a:rPr lang="fr-CA" sz="1900" b="1" dirty="0">
                <a:solidFill>
                  <a:prstClr val="white"/>
                </a:solidFill>
                <a:latin typeface="Arial Narrow" panose="020B0606020202030204" pitchFamily="34" charset="0"/>
              </a:rPr>
              <a:t>Sélectionner des options thérapeutiques personnalisées pour la prévention des AVC en présence de FA (FA) en se fondant sur les lignes directrices de pratique clinique canadiennes actuelles et sur l’expérience rassurante du « monde réel </a:t>
            </a:r>
            <a:r>
              <a:rPr lang="en-CA" sz="1900" b="1" dirty="0">
                <a:solidFill>
                  <a:prstClr val="white"/>
                </a:solidFill>
                <a:latin typeface="Arial Narrow" panose="020B0606020202030204" pitchFamily="34" charset="0"/>
              </a:rPr>
              <a:t>»</a:t>
            </a:r>
          </a:p>
        </p:txBody>
      </p:sp>
      <p:sp>
        <p:nvSpPr>
          <p:cNvPr id="13" name="TextBox 12">
            <a:extLst>
              <a:ext uri="{FF2B5EF4-FFF2-40B4-BE49-F238E27FC236}">
                <a16:creationId xmlns:a16="http://schemas.microsoft.com/office/drawing/2014/main" id="{B3E2E79C-6F84-4E28-8017-986AD1C3AEF8}"/>
              </a:ext>
            </a:extLst>
          </p:cNvPr>
          <p:cNvSpPr txBox="1"/>
          <p:nvPr/>
        </p:nvSpPr>
        <p:spPr>
          <a:xfrm>
            <a:off x="0" y="3272503"/>
            <a:ext cx="9144000" cy="118872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Flowchart: Connector 13">
            <a:extLst>
              <a:ext uri="{FF2B5EF4-FFF2-40B4-BE49-F238E27FC236}">
                <a16:creationId xmlns:a16="http://schemas.microsoft.com/office/drawing/2014/main" id="{5DEBD901-B2F7-4756-9A7B-C81C990C7BF4}"/>
              </a:ext>
            </a:extLst>
          </p:cNvPr>
          <p:cNvSpPr/>
          <p:nvPr/>
        </p:nvSpPr>
        <p:spPr>
          <a:xfrm>
            <a:off x="266854" y="3399657"/>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6" name="TextBox 15">
            <a:extLst>
              <a:ext uri="{FF2B5EF4-FFF2-40B4-BE49-F238E27FC236}">
                <a16:creationId xmlns:a16="http://schemas.microsoft.com/office/drawing/2014/main" id="{BF0CAC9A-DC9D-447A-BAEA-DE6EF6920E15}"/>
              </a:ext>
            </a:extLst>
          </p:cNvPr>
          <p:cNvSpPr txBox="1"/>
          <p:nvPr/>
        </p:nvSpPr>
        <p:spPr>
          <a:xfrm>
            <a:off x="1665866" y="3349025"/>
            <a:ext cx="6993522" cy="1015663"/>
          </a:xfrm>
          <a:prstGeom prst="rect">
            <a:avLst/>
          </a:prstGeom>
          <a:noFill/>
        </p:spPr>
        <p:txBody>
          <a:bodyPr wrap="square" rtlCol="0">
            <a:spAutoFit/>
          </a:bodyPr>
          <a:lstStyle/>
          <a:p>
            <a:pPr lvl="0"/>
            <a:r>
              <a:rPr lang="fr-CA" sz="2000" b="1" dirty="0">
                <a:solidFill>
                  <a:prstClr val="white"/>
                </a:solidFill>
                <a:latin typeface="Arial Narrow" panose="020B0606020202030204" pitchFamily="34" charset="0"/>
              </a:rPr>
              <a:t>Évaluer et optimiser le risque hémorragique chez les patients atteints de FA nécessitant un traitement à long terme par un AOD pour prévenir un AVC  </a:t>
            </a:r>
          </a:p>
        </p:txBody>
      </p:sp>
      <p:sp>
        <p:nvSpPr>
          <p:cNvPr id="17" name="TextBox 16">
            <a:extLst>
              <a:ext uri="{FF2B5EF4-FFF2-40B4-BE49-F238E27FC236}">
                <a16:creationId xmlns:a16="http://schemas.microsoft.com/office/drawing/2014/main" id="{4BBC86C0-712B-4C83-9A03-958BB38AE88F}"/>
              </a:ext>
            </a:extLst>
          </p:cNvPr>
          <p:cNvSpPr txBox="1"/>
          <p:nvPr/>
        </p:nvSpPr>
        <p:spPr>
          <a:xfrm>
            <a:off x="0" y="4752976"/>
            <a:ext cx="9144000" cy="118872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Flowchart: Connector 17">
            <a:extLst>
              <a:ext uri="{FF2B5EF4-FFF2-40B4-BE49-F238E27FC236}">
                <a16:creationId xmlns:a16="http://schemas.microsoft.com/office/drawing/2014/main" id="{270C6EDC-9A9B-4AFC-B831-3BDC810AFB50}"/>
              </a:ext>
            </a:extLst>
          </p:cNvPr>
          <p:cNvSpPr/>
          <p:nvPr/>
        </p:nvSpPr>
        <p:spPr>
          <a:xfrm>
            <a:off x="266854" y="4900164"/>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III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9" name="TextBox 18">
            <a:extLst>
              <a:ext uri="{FF2B5EF4-FFF2-40B4-BE49-F238E27FC236}">
                <a16:creationId xmlns:a16="http://schemas.microsoft.com/office/drawing/2014/main" id="{A87FB2AC-7EB1-40F9-92BE-9C8AFAB2ECE5}"/>
              </a:ext>
            </a:extLst>
          </p:cNvPr>
          <p:cNvSpPr txBox="1"/>
          <p:nvPr/>
        </p:nvSpPr>
        <p:spPr>
          <a:xfrm>
            <a:off x="1645918" y="4831722"/>
            <a:ext cx="7231228" cy="1015663"/>
          </a:xfrm>
          <a:prstGeom prst="rect">
            <a:avLst/>
          </a:prstGeom>
          <a:noFill/>
        </p:spPr>
        <p:txBody>
          <a:bodyPr wrap="square" rtlCol="0">
            <a:spAutoFit/>
          </a:bodyPr>
          <a:lstStyle/>
          <a:p>
            <a:pPr lvl="0"/>
            <a:r>
              <a:rPr lang="fr-FR" sz="2000" b="1" dirty="0">
                <a:solidFill>
                  <a:prstClr val="white"/>
                </a:solidFill>
                <a:latin typeface="Arial Narrow" panose="020B0606020202030204" pitchFamily="34" charset="0"/>
              </a:rPr>
              <a:t>Prendre des mesures pour assurer le choix de schémas posologiques appropriés et l’observance à long terme de l’anticoagulation orale chez les patients atteints de FA</a:t>
            </a:r>
          </a:p>
        </p:txBody>
      </p:sp>
      <p:sp>
        <p:nvSpPr>
          <p:cNvPr id="20" name="Rectangle 19">
            <a:extLst>
              <a:ext uri="{FF2B5EF4-FFF2-40B4-BE49-F238E27FC236}">
                <a16:creationId xmlns:a16="http://schemas.microsoft.com/office/drawing/2014/main" id="{50619B98-8AED-45DA-BE0A-EEA07D586EA7}"/>
              </a:ext>
            </a:extLst>
          </p:cNvPr>
          <p:cNvSpPr/>
          <p:nvPr/>
        </p:nvSpPr>
        <p:spPr>
          <a:xfrm>
            <a:off x="143997" y="86704"/>
            <a:ext cx="8068238"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err="1">
                <a:ln>
                  <a:noFill/>
                </a:ln>
                <a:solidFill>
                  <a:srgbClr val="1B1A5A"/>
                </a:solidFill>
                <a:effectLst/>
                <a:uLnTx/>
                <a:uFillTx/>
                <a:latin typeface="Arial Narrow" panose="020B0606020202030204" pitchFamily="34" charset="0"/>
                <a:ea typeface="+mn-ea"/>
                <a:cs typeface="Aharoni" panose="02010803020104030203" pitchFamily="2" charset="-79"/>
              </a:rPr>
              <a:t>Objectifs</a:t>
            </a: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 </a:t>
            </a:r>
            <a:r>
              <a:rPr kumimoji="0" lang="en-CA" sz="4800" b="1" i="0" u="none" strike="noStrike" kern="1200" cap="none" spc="0" normalizeH="0" baseline="0" noProof="0" dirty="0" err="1">
                <a:ln>
                  <a:noFill/>
                </a:ln>
                <a:solidFill>
                  <a:srgbClr val="1B1A5A"/>
                </a:solidFill>
                <a:effectLst/>
                <a:uLnTx/>
                <a:uFillTx/>
                <a:latin typeface="Arial Narrow" panose="020B0606020202030204" pitchFamily="34" charset="0"/>
                <a:ea typeface="+mn-ea"/>
                <a:cs typeface="Aharoni" panose="02010803020104030203" pitchFamily="2" charset="-79"/>
              </a:rPr>
              <a:t>d’apprentissage</a:t>
            </a:r>
            <a:endParaRPr kumimoji="0" lang="en-US"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endParaRPr>
          </a:p>
        </p:txBody>
      </p:sp>
      <p:sp>
        <p:nvSpPr>
          <p:cNvPr id="21" name="Content Placeholder 2">
            <a:extLst>
              <a:ext uri="{FF2B5EF4-FFF2-40B4-BE49-F238E27FC236}">
                <a16:creationId xmlns:a16="http://schemas.microsoft.com/office/drawing/2014/main" id="{DA3585F1-97F7-4CD0-B289-5F443D94B287}"/>
              </a:ext>
            </a:extLst>
          </p:cNvPr>
          <p:cNvSpPr txBox="1">
            <a:spLocks/>
          </p:cNvSpPr>
          <p:nvPr/>
        </p:nvSpPr>
        <p:spPr>
          <a:xfrm>
            <a:off x="143997" y="1227839"/>
            <a:ext cx="8676991" cy="549680"/>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CA" sz="2400" b="1" dirty="0">
                <a:solidFill>
                  <a:srgbClr val="99DFEB"/>
                </a:solidFill>
                <a:latin typeface="Arial Narrow" panose="020B0606020202030204" pitchFamily="34" charset="0"/>
                <a:cs typeface="Lato"/>
              </a:rPr>
              <a:t>À </a:t>
            </a:r>
            <a:r>
              <a:rPr lang="fr-CA" sz="2400" b="1" dirty="0">
                <a:solidFill>
                  <a:srgbClr val="99DFEB"/>
                </a:solidFill>
                <a:latin typeface="Arial Narrow" panose="020B0606020202030204" pitchFamily="34" charset="0"/>
                <a:cs typeface="Lato"/>
              </a:rPr>
              <a:t>la fin de cette activité, le participant sera en mesure de </a:t>
            </a:r>
            <a:r>
              <a:rPr kumimoji="0" lang="fr-CA"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t>:</a:t>
            </a:r>
            <a:br>
              <a:rPr kumimoji="0" lang="fr-CA"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br>
            <a:endParaRPr kumimoji="0" lang="fr-CA" sz="2400" b="1" i="0" u="none" strike="noStrike" kern="1200" cap="none" spc="0" normalizeH="0" baseline="0" noProof="0" dirty="0">
              <a:ln>
                <a:noFill/>
              </a:ln>
              <a:solidFill>
                <a:srgbClr val="99DFEB"/>
              </a:solidFill>
              <a:effectLst/>
              <a:uLnTx/>
              <a:uFillTx/>
              <a:latin typeface="Arial Narrow" panose="020B0606020202030204" pitchFamily="34" charset="0"/>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000" b="0"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endParaRPr>
          </a:p>
        </p:txBody>
      </p:sp>
      <p:pic>
        <p:nvPicPr>
          <p:cNvPr id="22" name="4E92DA43-5712-40E9-AFDC-2C1062C78C6F" descr="7646DFF2-B812-4635-AA57-5171E34E5A45@chrc">
            <a:extLst>
              <a:ext uri="{FF2B5EF4-FFF2-40B4-BE49-F238E27FC236}">
                <a16:creationId xmlns:a16="http://schemas.microsoft.com/office/drawing/2014/main" id="{2DF467D0-1A93-4ACD-B200-72B6DE77F7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5497" y="154913"/>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3105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14B6B75-B04D-4D1A-BD2D-89B1162CCAF9}"/>
              </a:ext>
            </a:extLst>
          </p:cNvPr>
          <p:cNvSpPr/>
          <p:nvPr/>
        </p:nvSpPr>
        <p:spPr>
          <a:xfrm>
            <a:off x="194761" y="2112463"/>
            <a:ext cx="8787314" cy="3745415"/>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2110468"/>
            <a:ext cx="182880" cy="374904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61118" y="2116707"/>
            <a:ext cx="182880" cy="374904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435282"/>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2" name="Espace réservé du contenu 2">
            <a:extLst>
              <a:ext uri="{FF2B5EF4-FFF2-40B4-BE49-F238E27FC236}">
                <a16:creationId xmlns:a16="http://schemas.microsoft.com/office/drawing/2014/main" id="{53272486-E435-44A7-B6AE-D15F25FA9B2E}"/>
              </a:ext>
            </a:extLst>
          </p:cNvPr>
          <p:cNvSpPr>
            <a:spLocks noGrp="1"/>
          </p:cNvSpPr>
          <p:nvPr>
            <p:ph idx="1"/>
          </p:nvPr>
        </p:nvSpPr>
        <p:spPr>
          <a:xfrm>
            <a:off x="450798" y="2156188"/>
            <a:ext cx="8491991" cy="3755273"/>
          </a:xfrm>
        </p:spPr>
        <p:txBody>
          <a:bodyPr>
            <a:normAutofit fontScale="92500" lnSpcReduction="10000"/>
          </a:bodyPr>
          <a:lstStyle/>
          <a:p>
            <a:pPr>
              <a:buClr>
                <a:srgbClr val="183059"/>
              </a:buClr>
              <a:buFont typeface="Wingdings" panose="05000000000000000000" pitchFamily="2" charset="2"/>
              <a:buChar char="§"/>
            </a:pPr>
            <a:r>
              <a:rPr lang="fr-MC" sz="2400" dirty="0">
                <a:solidFill>
                  <a:schemeClr val="tx1">
                    <a:lumMod val="85000"/>
                    <a:lumOff val="15000"/>
                  </a:schemeClr>
                </a:solidFill>
                <a:latin typeface="Arial Narrow" panose="020B0606020202030204" pitchFamily="34" charset="0"/>
              </a:rPr>
              <a:t>1 cas d’AVC sur 3 après l’âge de 65 ans est attribué à la FA</a:t>
            </a:r>
          </a:p>
          <a:p>
            <a:pPr>
              <a:buClr>
                <a:srgbClr val="183059"/>
              </a:buClr>
              <a:buFont typeface="Wingdings" panose="05000000000000000000" pitchFamily="2" charset="2"/>
              <a:buChar char="§"/>
            </a:pPr>
            <a:r>
              <a:rPr lang="fr-MC" sz="2400" dirty="0">
                <a:solidFill>
                  <a:schemeClr val="tx1">
                    <a:lumMod val="85000"/>
                    <a:lumOff val="15000"/>
                  </a:schemeClr>
                </a:solidFill>
                <a:latin typeface="Arial Narrow" panose="020B0606020202030204" pitchFamily="34" charset="0"/>
              </a:rPr>
              <a:t>20 % des patients meurent et 60 % présentent une incapacité majeure après un AVC embolique</a:t>
            </a:r>
          </a:p>
          <a:p>
            <a:pPr>
              <a:buClr>
                <a:srgbClr val="183059"/>
              </a:buClr>
              <a:buFont typeface="Wingdings" panose="05000000000000000000" pitchFamily="2" charset="2"/>
              <a:buChar char="§"/>
            </a:pPr>
            <a:r>
              <a:rPr lang="fr-MC" sz="2400" dirty="0">
                <a:solidFill>
                  <a:schemeClr val="tx1">
                    <a:lumMod val="85000"/>
                    <a:lumOff val="15000"/>
                  </a:schemeClr>
                </a:solidFill>
                <a:latin typeface="Arial Narrow" panose="020B0606020202030204" pitchFamily="34" charset="0"/>
              </a:rPr>
              <a:t>Bien que l’anticoagulation soit un traitement efficace en présence de FA, la prévention de l’AVC ne reflète que lentement la pratique fondées sur l’expérience clinique. </a:t>
            </a:r>
          </a:p>
          <a:p>
            <a:pPr>
              <a:buClr>
                <a:srgbClr val="183059"/>
              </a:buClr>
              <a:buFont typeface="Wingdings" panose="05000000000000000000" pitchFamily="2" charset="2"/>
              <a:buChar char="§"/>
            </a:pPr>
            <a:r>
              <a:rPr lang="fr-MC" sz="2400" dirty="0">
                <a:solidFill>
                  <a:schemeClr val="tx1">
                    <a:lumMod val="85000"/>
                    <a:lumOff val="15000"/>
                  </a:schemeClr>
                </a:solidFill>
                <a:latin typeface="Arial Narrow" panose="020B0606020202030204" pitchFamily="34" charset="0"/>
              </a:rPr>
              <a:t>Les données du monde réel révèlent que chez une part importante de patients atteints de FA qui bénéficieraient d’une anticoagulation, celle-ci n’est pas adéquate. </a:t>
            </a:r>
          </a:p>
          <a:p>
            <a:pPr>
              <a:buClr>
                <a:srgbClr val="183059"/>
              </a:buClr>
              <a:buFont typeface="Wingdings" panose="05000000000000000000" pitchFamily="2" charset="2"/>
              <a:buChar char="§"/>
            </a:pPr>
            <a:r>
              <a:rPr lang="fr-MC" sz="2400" dirty="0">
                <a:solidFill>
                  <a:schemeClr val="tx1">
                    <a:lumMod val="85000"/>
                    <a:lumOff val="15000"/>
                  </a:schemeClr>
                </a:solidFill>
                <a:latin typeface="Arial Narrow" panose="020B0606020202030204" pitchFamily="34" charset="0"/>
              </a:rPr>
              <a:t>Pour une grande part, ce traitement sous-optimal est dû à la sous-utilisation et au dosage inapproprié des anticoagulants oraux directs (AOD).</a:t>
            </a:r>
          </a:p>
        </p:txBody>
      </p:sp>
      <p:sp>
        <p:nvSpPr>
          <p:cNvPr id="21" name="Rectangle 20">
            <a:extLst>
              <a:ext uri="{FF2B5EF4-FFF2-40B4-BE49-F238E27FC236}">
                <a16:creationId xmlns:a16="http://schemas.microsoft.com/office/drawing/2014/main" id="{5CC999E8-5C7F-4722-9893-AF5CE002417A}"/>
              </a:ext>
            </a:extLst>
          </p:cNvPr>
          <p:cNvSpPr/>
          <p:nvPr/>
        </p:nvSpPr>
        <p:spPr>
          <a:xfrm>
            <a:off x="176432" y="6420620"/>
            <a:ext cx="7660180" cy="230832"/>
          </a:xfrm>
          <a:prstGeom prst="rect">
            <a:avLst/>
          </a:prstGeom>
        </p:spPr>
        <p:txBody>
          <a:bodyPr wrap="square">
            <a:spAutoFit/>
          </a:bodyPr>
          <a:lstStyle/>
          <a:p>
            <a:r>
              <a:rPr lang="en-US" sz="900" dirty="0">
                <a:solidFill>
                  <a:schemeClr val="bg1"/>
                </a:solidFill>
                <a:latin typeface="Arial Narrow" panose="020B0606020202030204" pitchFamily="34" charset="0"/>
              </a:rPr>
              <a:t>Canadian Journal of Cardiology 34 (2018) 1412e1425</a:t>
            </a:r>
            <a:endParaRPr lang="fr-CA" sz="900" dirty="0">
              <a:solidFill>
                <a:schemeClr val="bg1"/>
              </a:solidFill>
              <a:latin typeface="Arial Narrow" panose="020B0606020202030204" pitchFamily="34" charset="0"/>
            </a:endParaRPr>
          </a:p>
        </p:txBody>
      </p:sp>
      <p:pic>
        <p:nvPicPr>
          <p:cNvPr id="6" name="Picture 5" descr="A close up of a logo&#10;&#10;Description automatically generated">
            <a:extLst>
              <a:ext uri="{FF2B5EF4-FFF2-40B4-BE49-F238E27FC236}">
                <a16:creationId xmlns:a16="http://schemas.microsoft.com/office/drawing/2014/main" id="{F6486FBA-CF1F-44C9-BEBE-4C7B2CAC6D2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0013953">
            <a:off x="644863" y="-198410"/>
            <a:ext cx="1981626" cy="2458592"/>
          </a:xfrm>
          <a:prstGeom prst="rect">
            <a:avLst/>
          </a:prstGeom>
        </p:spPr>
      </p:pic>
      <p:pic>
        <p:nvPicPr>
          <p:cNvPr id="13" name="4E92DA43-5712-40E9-AFDC-2C1062C78C6F" descr="7646DFF2-B812-4635-AA57-5171E34E5A45@chrc">
            <a:extLst>
              <a:ext uri="{FF2B5EF4-FFF2-40B4-BE49-F238E27FC236}">
                <a16:creationId xmlns:a16="http://schemas.microsoft.com/office/drawing/2014/main" id="{C648CE26-4FF3-475A-9F6D-7C6DCC9F96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4096" y="605080"/>
            <a:ext cx="2279830" cy="129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028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011196"/>
            <a:ext cx="9144000" cy="84680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2A46632C-5180-4D30-8DAD-82619CA3B15A}"/>
              </a:ext>
            </a:extLst>
          </p:cNvPr>
          <p:cNvSpPr/>
          <p:nvPr/>
        </p:nvSpPr>
        <p:spPr>
          <a:xfrm>
            <a:off x="161924" y="6212417"/>
            <a:ext cx="7929179" cy="53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fr-CA" sz="900" baseline="30000" dirty="0">
                <a:solidFill>
                  <a:prstClr val="white"/>
                </a:solidFill>
                <a:latin typeface="Arial Narrow" panose="020B0606020202030204" pitchFamily="34" charset="0"/>
                <a:cs typeface="Arial" pitchFamily="34" charset="0"/>
              </a:rPr>
              <a:t>1</a:t>
            </a:r>
            <a:r>
              <a:rPr lang="fr-CA" sz="900" dirty="0">
                <a:solidFill>
                  <a:prstClr val="white"/>
                </a:solidFill>
                <a:latin typeface="Arial Narrow" panose="020B0606020202030204" pitchFamily="34" charset="0"/>
                <a:cs typeface="Arial" pitchFamily="34" charset="0"/>
              </a:rPr>
              <a:t> Il est préférable d’utiliser un AOD à la warfarine en présence de FA non valvulaire </a:t>
            </a:r>
          </a:p>
          <a:p>
            <a:pPr lvl="0">
              <a:lnSpc>
                <a:spcPct val="90000"/>
              </a:lnSpc>
              <a:defRPr/>
            </a:pPr>
            <a:r>
              <a:rPr lang="fr-CA" sz="900" baseline="30000" dirty="0">
                <a:solidFill>
                  <a:prstClr val="white"/>
                </a:solidFill>
                <a:latin typeface="Arial Narrow" panose="020B0606020202030204" pitchFamily="34" charset="0"/>
                <a:cs typeface="Arial" pitchFamily="34" charset="0"/>
              </a:rPr>
              <a:t>2 </a:t>
            </a:r>
            <a:r>
              <a:rPr lang="fr-CA" sz="900" dirty="0">
                <a:solidFill>
                  <a:prstClr val="white"/>
                </a:solidFill>
                <a:latin typeface="Arial Narrow" panose="020B0606020202030204" pitchFamily="34" charset="0"/>
                <a:cs typeface="Arial" pitchFamily="34" charset="0"/>
              </a:rPr>
              <a:t>Les options thérapeutiques incluent une monothérapie antiplaquettaire (AAS 81-100 mg/jour) seule; ou en association à un deuxième agent antiplaquettaire (p. ex., le </a:t>
            </a:r>
            <a:r>
              <a:rPr lang="fr-CA" sz="900" dirty="0" err="1">
                <a:solidFill>
                  <a:prstClr val="white"/>
                </a:solidFill>
                <a:latin typeface="Arial Narrow" panose="020B0606020202030204" pitchFamily="34" charset="0"/>
                <a:cs typeface="Arial" pitchFamily="34" charset="0"/>
              </a:rPr>
              <a:t>clopidogrel</a:t>
            </a:r>
            <a:r>
              <a:rPr lang="fr-CA" sz="900" dirty="0">
                <a:solidFill>
                  <a:prstClr val="white"/>
                </a:solidFill>
                <a:latin typeface="Arial Narrow" panose="020B0606020202030204" pitchFamily="34" charset="0"/>
                <a:cs typeface="Arial" pitchFamily="34" charset="0"/>
              </a:rPr>
              <a:t> 75 mg/jour ou le </a:t>
            </a:r>
            <a:r>
              <a:rPr lang="fr-CA" sz="900" dirty="0" err="1">
                <a:solidFill>
                  <a:prstClr val="white"/>
                </a:solidFill>
                <a:latin typeface="Arial Narrow" panose="020B0606020202030204" pitchFamily="34" charset="0"/>
                <a:cs typeface="Arial" pitchFamily="34" charset="0"/>
              </a:rPr>
              <a:t>ticagrelor</a:t>
            </a:r>
            <a:r>
              <a:rPr lang="fr-CA" sz="900" dirty="0">
                <a:solidFill>
                  <a:prstClr val="white"/>
                </a:solidFill>
                <a:latin typeface="Arial Narrow" panose="020B0606020202030204" pitchFamily="34" charset="0"/>
                <a:cs typeface="Arial" pitchFamily="34" charset="0"/>
              </a:rPr>
              <a:t> 60 mg BID), ou un agent </a:t>
            </a:r>
            <a:r>
              <a:rPr lang="fr-CA" sz="900" dirty="0" err="1">
                <a:solidFill>
                  <a:prstClr val="white"/>
                </a:solidFill>
                <a:latin typeface="Arial Narrow" panose="020B0606020202030204" pitchFamily="34" charset="0"/>
                <a:cs typeface="Arial" pitchFamily="34" charset="0"/>
              </a:rPr>
              <a:t>antithrombotique</a:t>
            </a:r>
            <a:r>
              <a:rPr lang="fr-CA" sz="900" dirty="0">
                <a:solidFill>
                  <a:prstClr val="white"/>
                </a:solidFill>
                <a:latin typeface="Arial Narrow" panose="020B0606020202030204" pitchFamily="34" charset="0"/>
                <a:cs typeface="Arial" pitchFamily="34" charset="0"/>
              </a:rPr>
              <a:t> (rivaroxaban 2,5 mg BID)</a:t>
            </a:r>
          </a:p>
          <a:p>
            <a:pPr lvl="0">
              <a:lnSpc>
                <a:spcPct val="90000"/>
              </a:lnSpc>
              <a:defRPr/>
            </a:pPr>
            <a:endParaRPr lang="en-GB" sz="800" dirty="0">
              <a:solidFill>
                <a:prstClr val="white"/>
              </a:solidFill>
              <a:latin typeface="Arial Narrow" panose="020B0606020202030204" pitchFamily="34" charset="0"/>
              <a:cs typeface="Arial"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Andrade JG et al. Can J </a:t>
            </a:r>
            <a:r>
              <a:rPr kumimoji="0" lang="en-GB"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2018;34:1371-1392</a:t>
            </a:r>
          </a:p>
          <a:p>
            <a:pPr lvl="0">
              <a:lnSpc>
                <a:spcPct val="90000"/>
              </a:lnSpc>
              <a:defRPr/>
            </a:pPr>
            <a:r>
              <a:rPr lang="en-CA" sz="800" dirty="0">
                <a:solidFill>
                  <a:prstClr val="white"/>
                </a:solidFill>
                <a:latin typeface="Arial Narrow" panose="020B0606020202030204" pitchFamily="34" charset="0"/>
                <a:cs typeface="Arial" pitchFamily="34" charset="0"/>
              </a:rPr>
              <a:t>CCS AF Guidelines. Can J </a:t>
            </a:r>
            <a:r>
              <a:rPr lang="en-CA" sz="800" dirty="0" err="1">
                <a:solidFill>
                  <a:prstClr val="white"/>
                </a:solidFill>
                <a:latin typeface="Arial Narrow" panose="020B0606020202030204" pitchFamily="34" charset="0"/>
                <a:cs typeface="Arial" pitchFamily="34" charset="0"/>
              </a:rPr>
              <a:t>Cardiol</a:t>
            </a:r>
            <a:r>
              <a:rPr lang="en-CA" sz="800" dirty="0">
                <a:solidFill>
                  <a:prstClr val="white"/>
                </a:solidFill>
                <a:latin typeface="Arial Narrow" panose="020B0606020202030204" pitchFamily="34" charset="0"/>
                <a:cs typeface="Arial" pitchFamily="34" charset="0"/>
              </a:rPr>
              <a:t>. 2016; 32: 1170-1185</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cxnSp>
        <p:nvCxnSpPr>
          <p:cNvPr id="16" name="Straight Connector 15">
            <a:extLst>
              <a:ext uri="{FF2B5EF4-FFF2-40B4-BE49-F238E27FC236}">
                <a16:creationId xmlns:a16="http://schemas.microsoft.com/office/drawing/2014/main" id="{13E2A0AA-56BB-4A37-AD81-7937428E7838}"/>
              </a:ext>
            </a:extLst>
          </p:cNvPr>
          <p:cNvCxnSpPr/>
          <p:nvPr/>
        </p:nvCxnSpPr>
        <p:spPr>
          <a:xfrm flipV="1">
            <a:off x="-6448" y="135227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5C0925D-36EF-466D-930E-4E7DBC59FF8E}"/>
              </a:ext>
            </a:extLst>
          </p:cNvPr>
          <p:cNvSpPr/>
          <p:nvPr/>
        </p:nvSpPr>
        <p:spPr>
          <a:xfrm>
            <a:off x="161925" y="164720"/>
            <a:ext cx="6238875" cy="954107"/>
          </a:xfrm>
          <a:prstGeom prst="rect">
            <a:avLst/>
          </a:prstGeom>
          <a:noFill/>
        </p:spPr>
        <p:txBody>
          <a:bodyPr wrap="square">
            <a:spAutoFit/>
          </a:bodyPr>
          <a:lstStyle/>
          <a:p>
            <a:pPr>
              <a:defRPr/>
            </a:pPr>
            <a:r>
              <a:rPr lang="fr-CA" sz="2800" b="1" dirty="0">
                <a:solidFill>
                  <a:srgbClr val="1B1A5A"/>
                </a:solidFill>
                <a:latin typeface="Arial Narrow" pitchFamily="34" charset="0"/>
                <a:cs typeface="Aharoni" panose="02010803020104030203" pitchFamily="2" charset="-79"/>
              </a:rPr>
              <a:t>L’algorithme de la SCC (CHADS-65) pour le traitement par un ACO en présence de FA</a:t>
            </a:r>
            <a:endParaRPr kumimoji="0" lang="en-CA" sz="2800" b="1" i="0" u="none" strike="noStrike" kern="1200" cap="none" spc="0" normalizeH="0" baseline="0" noProof="0" dirty="0">
              <a:ln>
                <a:noFill/>
              </a:ln>
              <a:solidFill>
                <a:srgbClr val="1B1A5A"/>
              </a:solidFill>
              <a:effectLst/>
              <a:uLnTx/>
              <a:uFillTx/>
              <a:latin typeface="Arial Narrow" panose="020B0606020202030204" pitchFamily="34" charset="0"/>
              <a:cs typeface="Aharoni" panose="02010803020104030203" pitchFamily="2" charset="-79"/>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091103" y="5660686"/>
            <a:ext cx="750084" cy="746371"/>
          </a:xfrm>
          <a:prstGeom prst="rect">
            <a:avLst/>
          </a:prstGeom>
        </p:spPr>
      </p:pic>
      <p:pic>
        <p:nvPicPr>
          <p:cNvPr id="11" name="4E92DA43-5712-40E9-AFDC-2C1062C78C6F" descr="7646DFF2-B812-4635-AA57-5171E34E5A45@chrc">
            <a:extLst>
              <a:ext uri="{FF2B5EF4-FFF2-40B4-BE49-F238E27FC236}">
                <a16:creationId xmlns:a16="http://schemas.microsoft.com/office/drawing/2014/main" id="{685062CB-0561-4CDF-A4CC-11C750DC35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77172"/>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9326188C-21A8-423B-92CE-F887110A3B0C}"/>
              </a:ext>
            </a:extLst>
          </p:cNvPr>
          <p:cNvPicPr>
            <a:picLocks noChangeAspect="1"/>
          </p:cNvPicPr>
          <p:nvPr/>
        </p:nvPicPr>
        <p:blipFill>
          <a:blip r:embed="rId6"/>
          <a:stretch>
            <a:fillRect/>
          </a:stretch>
        </p:blipFill>
        <p:spPr>
          <a:xfrm>
            <a:off x="161924" y="1957803"/>
            <a:ext cx="5286376" cy="3702883"/>
          </a:xfrm>
          <a:prstGeom prst="rect">
            <a:avLst/>
          </a:prstGeom>
        </p:spPr>
      </p:pic>
      <p:pic>
        <p:nvPicPr>
          <p:cNvPr id="3" name="Picture 2">
            <a:extLst>
              <a:ext uri="{FF2B5EF4-FFF2-40B4-BE49-F238E27FC236}">
                <a16:creationId xmlns:a16="http://schemas.microsoft.com/office/drawing/2014/main" id="{D5B9F010-710E-4B12-AA29-420284FA3D9F}"/>
              </a:ext>
            </a:extLst>
          </p:cNvPr>
          <p:cNvPicPr>
            <a:picLocks noChangeAspect="1"/>
          </p:cNvPicPr>
          <p:nvPr/>
        </p:nvPicPr>
        <p:blipFill>
          <a:blip r:embed="rId7"/>
          <a:stretch>
            <a:fillRect/>
          </a:stretch>
        </p:blipFill>
        <p:spPr>
          <a:xfrm>
            <a:off x="5448300" y="1699208"/>
            <a:ext cx="3115983" cy="3961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3152737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ELIQUIS">
    <a:dk1>
      <a:srgbClr val="575756"/>
    </a:dk1>
    <a:lt1>
      <a:srgbClr val="EFF5F8"/>
    </a:lt1>
    <a:dk2>
      <a:srgbClr val="00619D"/>
    </a:dk2>
    <a:lt2>
      <a:srgbClr val="FFFFFF"/>
    </a:lt2>
    <a:accent1>
      <a:srgbClr val="90B649"/>
    </a:accent1>
    <a:accent2>
      <a:srgbClr val="4CAFE3"/>
    </a:accent2>
    <a:accent3>
      <a:srgbClr val="749ACC"/>
    </a:accent3>
    <a:accent4>
      <a:srgbClr val="ECEEEF"/>
    </a:accent4>
    <a:accent5>
      <a:srgbClr val="8FDCF4"/>
    </a:accent5>
    <a:accent6>
      <a:srgbClr val="B5D597"/>
    </a:accent6>
    <a:hlink>
      <a:srgbClr val="00619D"/>
    </a:hlink>
    <a:folHlink>
      <a:srgbClr val="90B649"/>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18049</TotalTime>
  <Words>7389</Words>
  <Application>Microsoft Office PowerPoint</Application>
  <PresentationFormat>On-screen Show (4:3)</PresentationFormat>
  <Paragraphs>808</Paragraphs>
  <Slides>46</Slides>
  <Notes>46</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Agency FB</vt:lpstr>
      <vt:lpstr>Arial</vt:lpstr>
      <vt:lpstr>Arial Narrow</vt:lpstr>
      <vt:lpstr>Calibri</vt:lpstr>
      <vt:lpstr>Candara</vt:lpstr>
      <vt:lpstr>Lato</vt:lpstr>
      <vt:lpstr>Open Sans</vt:lpstr>
      <vt:lpstr>Segoe Print</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Lianne Goldin</cp:lastModifiedBy>
  <cp:revision>326</cp:revision>
  <cp:lastPrinted>2019-04-05T04:14:46Z</cp:lastPrinted>
  <dcterms:created xsi:type="dcterms:W3CDTF">2019-01-22T21:40:24Z</dcterms:created>
  <dcterms:modified xsi:type="dcterms:W3CDTF">2019-08-23T19:14:12Z</dcterms:modified>
</cp:coreProperties>
</file>